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0" r:id="rId6"/>
    <p:sldId id="258" r:id="rId7"/>
    <p:sldId id="267" r:id="rId8"/>
  </p:sldIdLst>
  <p:sldSz cx="9144000" cy="6858000" type="screen4x3"/>
  <p:notesSz cx="6735763" cy="9866313"/>
  <p:embeddedFontLst>
    <p:embeddedFont>
      <p:font typeface="HeliosCond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_Entypo" charset="0"/>
      <p:regular r:id="rId17"/>
    </p:embeddedFont>
    <p:embeddedFont>
      <p:font typeface="Myriad Pro Cond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636" y="-96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aratina\&#1074;&#1084;&#1077;&#1089;&#1090;&#1086;%20!!!\111111\!!!\&#1055;&#1080;&#1089;&#1100;&#1084;&#1072;%20&#1086;&#1090;&#1076;&#1077;&#1083;&#1086;&#1074;\&#1054;&#1090;&#1076;&#1077;&#1083;%20&#1080;&#1085;&#1074;&#1077;&#1089;&#1090;%20&#1087;&#1086;&#1083;&#1080;&#1090;&#1080;&#1082;&#1080;\&#1053;&#1048;&#1071;&#1047;&#1052;&#1045;&#1058;&#1054;&#1042;\&#1055;&#1083;&#1072;&#1085;%20&#1090;&#1077;&#1084;&#1087;&#1086;&#1074;%20&#1088;&#1086;&#1089;&#1090;&#1072;\&#1050;%201%20&#1072;&#1087;&#1088;&#1077;&#1083;&#1103;\&#1044;&#1080;&#1072;&#1075;&#1088;&#1072;&#1084;&#1084;&#1099;%20&#1076;&#1083;&#1103;%20&#1087;&#1088;&#1077;&#1079;&#1077;&#1085;&#1090;&#1072;&#1094;&#1080;&#1080;\&#1042;&#1086;&#1076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cat>
            <c:strRef>
              <c:f>Лист1!$C$4:$C$9</c:f>
              <c:strCache>
                <c:ptCount val="6"/>
                <c:pt idx="0">
                  <c:v>Roust</c:v>
                </c:pt>
                <c:pt idx="1">
                  <c:v>Татспиртпром</c:v>
                </c:pt>
                <c:pt idx="2">
                  <c:v>Beluga Group</c:v>
                </c:pt>
                <c:pt idx="3">
                  <c:v>Алкогольная сибирская группа</c:v>
                </c:pt>
                <c:pt idx="4">
                  <c:v>Global Spirits</c:v>
                </c:pt>
                <c:pt idx="5">
                  <c:v>Тюмень</c:v>
                </c:pt>
              </c:strCache>
            </c:strRef>
          </c:cat>
          <c:val>
            <c:numRef>
              <c:f>Лист1!$D$4:$D$9</c:f>
              <c:numCache>
                <c:formatCode>0</c:formatCode>
                <c:ptCount val="6"/>
                <c:pt idx="0">
                  <c:v>10.812526449428711</c:v>
                </c:pt>
                <c:pt idx="1">
                  <c:v>10.022570179150796</c:v>
                </c:pt>
                <c:pt idx="2">
                  <c:v>9.2326139088729029</c:v>
                </c:pt>
                <c:pt idx="3">
                  <c:v>6.1468472280998725</c:v>
                </c:pt>
                <c:pt idx="4">
                  <c:v>4.96191282268303</c:v>
                </c:pt>
                <c:pt idx="5">
                  <c:v>58.823529411764639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chart" Target="../charts/chart1.xml"/><Relationship Id="rId5" Type="http://schemas.openxmlformats.org/officeDocument/2006/relationships/tags" Target="../tags/tag37.xml"/><Relationship Id="rId10" Type="http://schemas.openxmlformats.org/officeDocument/2006/relationships/image" Target="../media/image13.png"/><Relationship Id="rId4" Type="http://schemas.openxmlformats.org/officeDocument/2006/relationships/tags" Target="../tags/tag36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0870" y="2864534"/>
            <a:ext cx="5857875" cy="418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/>
              <a:t>Строительство завода по производству крепких спиртных </a:t>
            </a:r>
          </a:p>
          <a:p>
            <a:pPr algn="ctr"/>
            <a:r>
              <a:rPr lang="ru-RU" sz="2000" b="1" dirty="0" smtClean="0"/>
              <a:t>и безалкогольных напитков, включая производство сиропов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966" y="5689402"/>
            <a:ext cx="5157265" cy="32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Курская 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182210"/>
            <a:ext cx="4381915" cy="241900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en-US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,5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– потребность в инвестициях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Инициатором проекта является Администрация Курской области. В настоящее время АО «Агентство по привлечению инвестиций Курской области» ведется поиск  компании, которая сможет реализовать инициативу региональных органов исполнительной власти 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069476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31923" y="31255"/>
            <a:ext cx="56610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завода по производству крепких спиртных и безалкогольных напитков, включая производство сиропов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1012156"/>
            <a:ext cx="4447221" cy="213187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комплекс по  производству крепких спиртных и безалкогольных напитков, включая производство сиропов.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продукция –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спиртные напитки, безалкогольные напитки, спирт.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Мощность: готовая продукция (алкогольная) - 1,343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млн.далл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., готовая продукция безалкогольная- 5 млн. бут. в год объемом от 0,7 до 1,5 л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88" y="4093215"/>
            <a:ext cx="317019" cy="3170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6570018"/>
              </p:ext>
            </p:extLst>
          </p:nvPr>
        </p:nvGraphicFramePr>
        <p:xfrm>
          <a:off x="4863759" y="1285323"/>
          <a:ext cx="4217461" cy="4041173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Проработка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инициативы, сформулированной по итогам оценки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рынка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1,1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1,5 млрд.руб</a:t>
                      </a:r>
                      <a:r>
                        <a:rPr lang="ru-RU" sz="1500" b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1,328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20,3%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PP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5,5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6,1%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комплекс по  производству крепких спиртных и безалкогольных напитков, включая производство сиропов.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недавнего времени на территории региона производился настоянный на травах бальзам «Стрелецкая степь», являвшийся одним из узнаваемых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брэндов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не только в России, но и за рубежом. Учитывая наличие квалифицированного персонала и растущий спрос на экологически чистую продукцию, прорабатывается вопрос о возрождении производства напитков, содержащих натуральные экстракты.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срок ввода в эксплуатацию -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анализ имеющихся свободных земельных участков. Для реализации проекта определен участок в городе Курске.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строительство производственного и административного зданий, объектов инженерной и транспортной инфраструктуры, включая производственные и складские здания, проезды, автодороги и логистические площадки, систему электро-, газо- водоснабжения и водоотведения (увеличение мощности сетей).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предполагается приобретение импортного технологического оборудования (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Италия).  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потребители продукции проекта – розничные сети и супермаркеты, расположенные на территории Центрального федерального округа  и Южного федерального округа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Курская область, </a:t>
            </a:r>
          </a:p>
          <a:p>
            <a:pPr>
              <a:lnSpc>
                <a:spcPct val="114000"/>
              </a:lnSpc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город Курск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производство алкогольной/безалкогольной продукции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3" name="Пятиугольник 42"/>
          <p:cNvSpPr/>
          <p:nvPr/>
        </p:nvSpPr>
        <p:spPr>
          <a:xfrm>
            <a:off x="215912" y="5762229"/>
            <a:ext cx="4171530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130" y="5762229"/>
            <a:ext cx="3689312" cy="94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8" y="5829409"/>
            <a:ext cx="343539" cy="343539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Готовая продукция (алкогольная) - 1,343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млн.далл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Готовая продукция безалкогольная- 5 млн. бут. в год объемом от 0,7 до 1,5 л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31923" y="31255"/>
            <a:ext cx="56610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завода по производству крепких спиртных и безалкогольных напитков, включая производство сиропов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2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0" y="794020"/>
            <a:ext cx="3817735" cy="1951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84840"/>
            <a:ext cx="585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ГРАФИК </a:t>
            </a:r>
            <a:r>
              <a:rPr lang="ru-RU" b="1" dirty="0">
                <a:solidFill>
                  <a:schemeClr val="bg1"/>
                </a:solidFill>
              </a:rPr>
              <a:t>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314325" y="4916671"/>
            <a:ext cx="1539527" cy="571164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Оформление права на земельный </a:t>
            </a:r>
            <a:r>
              <a:rPr lang="ru-RU" sz="1000" dirty="0" smtClean="0">
                <a:solidFill>
                  <a:schemeClr val="tx1"/>
                </a:solidFill>
              </a:rPr>
              <a:t>участок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1606612" y="5448298"/>
            <a:ext cx="1905000" cy="986058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Привлечение финансирования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Получение разрешения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на строительство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Начало строительных работ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3208874" y="5473874"/>
            <a:ext cx="1905000" cy="1231725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Строительство производственных объектов и инфраструктуры.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5232530" y="4867442"/>
            <a:ext cx="1309734" cy="1483253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Монтаж оборудования.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Ввод  завода </a:t>
            </a:r>
            <a:r>
              <a:rPr lang="ru-RU" sz="1000" dirty="0">
                <a:solidFill>
                  <a:schemeClr val="tx1"/>
                </a:solidFill>
              </a:rPr>
              <a:t>в эксплуатацию. 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7117487" y="4683977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Выход на проектную мощность</a:t>
            </a:r>
          </a:p>
        </p:txBody>
      </p:sp>
      <p:pic>
        <p:nvPicPr>
          <p:cNvPr id="115" name="Рисунок 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84" y="1847597"/>
            <a:ext cx="2723455" cy="2238966"/>
          </a:xfrm>
          <a:prstGeom prst="rect">
            <a:avLst/>
          </a:prstGeom>
        </p:spPr>
      </p:pic>
      <p:sp>
        <p:nvSpPr>
          <p:cNvPr id="116" name="Овал 115"/>
          <p:cNvSpPr/>
          <p:nvPr>
            <p:custDataLst>
              <p:tags r:id="rId3"/>
            </p:custDataLst>
          </p:nvPr>
        </p:nvSpPr>
        <p:spPr>
          <a:xfrm>
            <a:off x="3997149" y="25793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>
            <p:custDataLst>
              <p:tags r:id="rId4"/>
            </p:custDataLst>
          </p:nvPr>
        </p:nvSpPr>
        <p:spPr>
          <a:xfrm>
            <a:off x="3873131" y="2756132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>
            <p:custDataLst>
              <p:tags r:id="rId5"/>
            </p:custDataLst>
          </p:nvPr>
        </p:nvSpPr>
        <p:spPr>
          <a:xfrm>
            <a:off x="3634728" y="282080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>
            <p:custDataLst>
              <p:tags r:id="rId6"/>
            </p:custDataLst>
          </p:nvPr>
        </p:nvSpPr>
        <p:spPr>
          <a:xfrm>
            <a:off x="3238613" y="352781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>
            <p:custDataLst>
              <p:tags r:id="rId7"/>
            </p:custDataLst>
          </p:nvPr>
        </p:nvSpPr>
        <p:spPr>
          <a:xfrm>
            <a:off x="3076422" y="293474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>
            <p:custDataLst>
              <p:tags r:id="rId8"/>
            </p:custDataLst>
          </p:nvPr>
        </p:nvSpPr>
        <p:spPr>
          <a:xfrm>
            <a:off x="2954067" y="2685410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>
            <p:custDataLst>
              <p:tags r:id="rId9"/>
            </p:custDataLst>
          </p:nvPr>
        </p:nvSpPr>
        <p:spPr>
          <a:xfrm>
            <a:off x="3354672" y="22336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>
            <p:custDataLst>
              <p:tags r:id="rId10"/>
            </p:custDataLst>
          </p:nvPr>
        </p:nvSpPr>
        <p:spPr>
          <a:xfrm>
            <a:off x="2669522" y="2298337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>
            <p:custDataLst>
              <p:tags r:id="rId11"/>
            </p:custDataLst>
          </p:nvPr>
        </p:nvSpPr>
        <p:spPr>
          <a:xfrm>
            <a:off x="2552731" y="275008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>
            <p:custDataLst>
              <p:tags r:id="rId12"/>
            </p:custDataLst>
          </p:nvPr>
        </p:nvSpPr>
        <p:spPr>
          <a:xfrm>
            <a:off x="2707554" y="298156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>
            <p:custDataLst>
              <p:tags r:id="rId13"/>
            </p:custDataLst>
          </p:nvPr>
        </p:nvSpPr>
        <p:spPr>
          <a:xfrm>
            <a:off x="2419556" y="34398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>
            <p:custDataLst>
              <p:tags r:id="rId14"/>
            </p:custDataLst>
          </p:nvPr>
        </p:nvSpPr>
        <p:spPr>
          <a:xfrm>
            <a:off x="3629342" y="228495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Ярославль</a:t>
            </a:r>
          </a:p>
        </p:txBody>
      </p:sp>
      <p:sp>
        <p:nvSpPr>
          <p:cNvPr id="129" name="TextBox 128"/>
          <p:cNvSpPr txBox="1"/>
          <p:nvPr>
            <p:custDataLst>
              <p:tags r:id="rId15"/>
            </p:custDataLst>
          </p:nvPr>
        </p:nvSpPr>
        <p:spPr>
          <a:xfrm>
            <a:off x="3994768" y="2486129"/>
            <a:ext cx="59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Кострома</a:t>
            </a:r>
          </a:p>
        </p:txBody>
      </p:sp>
      <p:sp>
        <p:nvSpPr>
          <p:cNvPr id="130" name="TextBox 129"/>
          <p:cNvSpPr txBox="1"/>
          <p:nvPr>
            <p:custDataLst>
              <p:tags r:id="rId16"/>
            </p:custDataLst>
          </p:nvPr>
        </p:nvSpPr>
        <p:spPr>
          <a:xfrm>
            <a:off x="3391205" y="2944009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Рязань</a:t>
            </a:r>
          </a:p>
        </p:txBody>
      </p:sp>
      <p:sp>
        <p:nvSpPr>
          <p:cNvPr id="131" name="TextBox 130"/>
          <p:cNvSpPr txBox="1"/>
          <p:nvPr>
            <p:custDataLst>
              <p:tags r:id="rId17"/>
            </p:custDataLst>
          </p:nvPr>
        </p:nvSpPr>
        <p:spPr>
          <a:xfrm>
            <a:off x="3037074" y="3237885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Липецк</a:t>
            </a:r>
          </a:p>
        </p:txBody>
      </p:sp>
      <p:sp>
        <p:nvSpPr>
          <p:cNvPr id="132" name="TextBox 131"/>
          <p:cNvSpPr txBox="1"/>
          <p:nvPr>
            <p:custDataLst>
              <p:tags r:id="rId18"/>
            </p:custDataLst>
          </p:nvPr>
        </p:nvSpPr>
        <p:spPr>
          <a:xfrm>
            <a:off x="2547663" y="3505597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Воронеж</a:t>
            </a:r>
          </a:p>
        </p:txBody>
      </p:sp>
      <p:sp>
        <p:nvSpPr>
          <p:cNvPr id="133" name="TextBox 132"/>
          <p:cNvSpPr txBox="1"/>
          <p:nvPr>
            <p:custDataLst>
              <p:tags r:id="rId19"/>
            </p:custDataLst>
          </p:nvPr>
        </p:nvSpPr>
        <p:spPr>
          <a:xfrm>
            <a:off x="3258759" y="3428658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Тамбов</a:t>
            </a:r>
          </a:p>
        </p:txBody>
      </p:sp>
      <p:sp>
        <p:nvSpPr>
          <p:cNvPr id="134" name="TextBox 133"/>
          <p:cNvSpPr txBox="1"/>
          <p:nvPr>
            <p:custDataLst>
              <p:tags r:id="rId20"/>
            </p:custDataLst>
          </p:nvPr>
        </p:nvSpPr>
        <p:spPr>
          <a:xfrm>
            <a:off x="3178972" y="203920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Тверь</a:t>
            </a:r>
          </a:p>
        </p:txBody>
      </p:sp>
      <p:sp>
        <p:nvSpPr>
          <p:cNvPr id="135" name="TextBox 134"/>
          <p:cNvSpPr txBox="1"/>
          <p:nvPr>
            <p:custDataLst>
              <p:tags r:id="rId21"/>
            </p:custDataLst>
          </p:nvPr>
        </p:nvSpPr>
        <p:spPr>
          <a:xfrm>
            <a:off x="2272926" y="2104673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Смоленск</a:t>
            </a:r>
          </a:p>
        </p:txBody>
      </p:sp>
      <p:sp>
        <p:nvSpPr>
          <p:cNvPr id="136" name="TextBox 135"/>
          <p:cNvSpPr txBox="1"/>
          <p:nvPr>
            <p:custDataLst>
              <p:tags r:id="rId22"/>
            </p:custDataLst>
          </p:nvPr>
        </p:nvSpPr>
        <p:spPr>
          <a:xfrm>
            <a:off x="2159760" y="264047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Брянск</a:t>
            </a:r>
          </a:p>
        </p:txBody>
      </p:sp>
      <p:sp>
        <p:nvSpPr>
          <p:cNvPr id="137" name="TextBox 136"/>
          <p:cNvSpPr txBox="1"/>
          <p:nvPr>
            <p:custDataLst>
              <p:tags r:id="rId23"/>
            </p:custDataLst>
          </p:nvPr>
        </p:nvSpPr>
        <p:spPr>
          <a:xfrm>
            <a:off x="2670600" y="267594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Калуга</a:t>
            </a:r>
          </a:p>
        </p:txBody>
      </p:sp>
      <p:sp>
        <p:nvSpPr>
          <p:cNvPr id="138" name="TextBox 137"/>
          <p:cNvSpPr txBox="1"/>
          <p:nvPr>
            <p:custDataLst>
              <p:tags r:id="rId24"/>
            </p:custDataLst>
          </p:nvPr>
        </p:nvSpPr>
        <p:spPr>
          <a:xfrm>
            <a:off x="3071364" y="282894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Тула</a:t>
            </a:r>
          </a:p>
        </p:txBody>
      </p:sp>
      <p:sp>
        <p:nvSpPr>
          <p:cNvPr id="139" name="TextBox 138"/>
          <p:cNvSpPr txBox="1"/>
          <p:nvPr>
            <p:custDataLst>
              <p:tags r:id="rId25"/>
            </p:custDataLst>
          </p:nvPr>
        </p:nvSpPr>
        <p:spPr>
          <a:xfrm>
            <a:off x="3634728" y="2759095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Владимир</a:t>
            </a:r>
          </a:p>
        </p:txBody>
      </p:sp>
      <p:sp>
        <p:nvSpPr>
          <p:cNvPr id="140" name="TextBox 139"/>
          <p:cNvSpPr txBox="1"/>
          <p:nvPr>
            <p:custDataLst>
              <p:tags r:id="rId26"/>
            </p:custDataLst>
          </p:nvPr>
        </p:nvSpPr>
        <p:spPr>
          <a:xfrm>
            <a:off x="3878310" y="2652958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Иваново</a:t>
            </a:r>
          </a:p>
        </p:txBody>
      </p:sp>
      <p:sp>
        <p:nvSpPr>
          <p:cNvPr id="141" name="TextBox 140"/>
          <p:cNvSpPr txBox="1"/>
          <p:nvPr>
            <p:custDataLst>
              <p:tags r:id="rId27"/>
            </p:custDataLst>
          </p:nvPr>
        </p:nvSpPr>
        <p:spPr>
          <a:xfrm>
            <a:off x="2550198" y="299175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Орёл</a:t>
            </a:r>
          </a:p>
        </p:txBody>
      </p:sp>
      <p:sp>
        <p:nvSpPr>
          <p:cNvPr id="142" name="TextBox 141"/>
          <p:cNvSpPr txBox="1"/>
          <p:nvPr>
            <p:custDataLst>
              <p:tags r:id="rId28"/>
            </p:custDataLst>
          </p:nvPr>
        </p:nvSpPr>
        <p:spPr>
          <a:xfrm>
            <a:off x="2128297" y="308853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Курск</a:t>
            </a:r>
          </a:p>
        </p:txBody>
      </p:sp>
      <p:sp>
        <p:nvSpPr>
          <p:cNvPr id="143" name="TextBox 142"/>
          <p:cNvSpPr txBox="1"/>
          <p:nvPr>
            <p:custDataLst>
              <p:tags r:id="rId29"/>
            </p:custDataLst>
          </p:nvPr>
        </p:nvSpPr>
        <p:spPr>
          <a:xfrm>
            <a:off x="1994701" y="324724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Белгород</a:t>
            </a:r>
          </a:p>
        </p:txBody>
      </p:sp>
      <p:sp>
        <p:nvSpPr>
          <p:cNvPr id="145" name="Овал 144"/>
          <p:cNvSpPr/>
          <p:nvPr>
            <p:custDataLst>
              <p:tags r:id="rId30"/>
            </p:custDataLst>
          </p:nvPr>
        </p:nvSpPr>
        <p:spPr>
          <a:xfrm>
            <a:off x="1953393" y="1489338"/>
            <a:ext cx="2984454" cy="298445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>
            <p:custDataLst>
              <p:tags r:id="rId31"/>
            </p:custDataLst>
          </p:nvPr>
        </p:nvCxnSpPr>
        <p:spPr>
          <a:xfrm>
            <a:off x="976624" y="1982871"/>
            <a:ext cx="1199276" cy="17965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984935" y="1519346"/>
            <a:ext cx="2191473" cy="4635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71451" y="4134188"/>
            <a:ext cx="8820148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3936" y="4225212"/>
            <a:ext cx="154611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8042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8511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109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54" name="Овал 53"/>
          <p:cNvSpPr/>
          <p:nvPr>
            <p:custDataLst>
              <p:tags r:id="rId32"/>
            </p:custDataLst>
          </p:nvPr>
        </p:nvSpPr>
        <p:spPr>
          <a:xfrm>
            <a:off x="2789765" y="374284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2467627" y="3194137"/>
            <a:ext cx="45719" cy="6263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94137" y="2605414"/>
            <a:ext cx="237995" cy="1878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18654" y="1853853"/>
            <a:ext cx="3912612" cy="21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Блок-схема: узел 52"/>
          <p:cNvSpPr/>
          <p:nvPr/>
        </p:nvSpPr>
        <p:spPr>
          <a:xfrm>
            <a:off x="6753607" y="2657607"/>
            <a:ext cx="123185" cy="135698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331923" y="31255"/>
            <a:ext cx="56610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завода по производству крепких спиртных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и безалкогольных напитков, включая производство сиропов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26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0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ОБЗОР ОТРАСЛИ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61662" y="886896"/>
            <a:ext cx="5331336" cy="221665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Спрос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алкогольные и безалкогольные напитки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России стабильно  растет.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Цены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алкогольные и безалкогольные напитки стабильны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Ожидается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расширения экспорта российской продукции на рынки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СНГ.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484" y="3306173"/>
            <a:ext cx="3088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производители </a:t>
            </a:r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водки </a:t>
            </a:r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России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61662" y="2740533"/>
            <a:ext cx="5331336" cy="20184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Поставки сырья будут осуществляться с территории Курской области, где имеется достаточный объем производства зерновых культур.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подготовки квалифицированных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 </a:t>
            </a:r>
            <a:r>
              <a:rPr lang="ru-RU" sz="105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05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г.Курске.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подготовительной фазе проекта планируется проведение профессионального обучения кадровых ресурсов, планируется использовать кадровые ресурсы муниципального образования.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0257498"/>
              </p:ext>
            </p:extLst>
          </p:nvPr>
        </p:nvGraphicFramePr>
        <p:xfrm>
          <a:off x="3661662" y="5440667"/>
          <a:ext cx="5331336" cy="84530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327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4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767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ООО ГК «</a:t>
                      </a:r>
                      <a:r>
                        <a:rPr lang="ru-RU" sz="10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Промресурс</a:t>
                      </a: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» г. Курск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15% производимой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«Корпорация «ГРИНН»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15% производимой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Поставки</a:t>
                      </a:r>
                      <a:r>
                        <a:rPr lang="ru-RU" sz="10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вне региона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производимой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61663" y="881357"/>
            <a:ext cx="5331336" cy="3235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ОТРАСЛЕВЫЕ ТРЕНДЫ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85" y="914277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661662" y="2456978"/>
            <a:ext cx="5331336" cy="3231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ОБЕСПЕЧЕННОСТЬ РЕСУРСАМИ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51" y="2503565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661662" y="4737946"/>
            <a:ext cx="5331336" cy="37220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ПОТЕНЦИАЛЬНЫЕ ПОТРЕБИТЕЛИ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17" y="4782575"/>
            <a:ext cx="262825" cy="2547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1" y="3888954"/>
          <a:ext cx="3558448" cy="244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TextBox 40"/>
          <p:cNvSpPr txBox="1"/>
          <p:nvPr>
            <p:custDataLst>
              <p:tags r:id="rId1"/>
            </p:custDataLst>
          </p:nvPr>
        </p:nvSpPr>
        <p:spPr>
          <a:xfrm>
            <a:off x="174729" y="4834591"/>
            <a:ext cx="6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Myriad Pro Cond" pitchFamily="34" charset="0"/>
              </a:rPr>
              <a:t>Прочие производители</a:t>
            </a:r>
            <a:endParaRPr lang="ru-RU" sz="900" dirty="0">
              <a:latin typeface="Myriad Pro Cond" pitchFamily="34" charset="0"/>
            </a:endParaRPr>
          </a:p>
          <a:p>
            <a:pPr algn="ctr"/>
            <a:r>
              <a:rPr lang="ru-RU" sz="900" dirty="0">
                <a:latin typeface="Myriad Pro Cond" pitchFamily="34" charset="0"/>
              </a:rPr>
              <a:t>41%</a:t>
            </a:r>
          </a:p>
        </p:txBody>
      </p:sp>
      <p:sp>
        <p:nvSpPr>
          <p:cNvPr id="42" name="TextBox 41"/>
          <p:cNvSpPr txBox="1"/>
          <p:nvPr>
            <p:custDataLst>
              <p:tags r:id="rId2"/>
            </p:custDataLst>
          </p:nvPr>
        </p:nvSpPr>
        <p:spPr>
          <a:xfrm>
            <a:off x="1913577" y="3709019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Myriad Pro Cond" pitchFamily="34" charset="0"/>
              </a:rPr>
              <a:t>Roust </a:t>
            </a:r>
            <a:endParaRPr lang="ru-RU" sz="900" dirty="0" smtClean="0">
              <a:latin typeface="Myriad Pro Cond" pitchFamily="34" charset="0"/>
            </a:endParaRPr>
          </a:p>
          <a:p>
            <a:pPr algn="ctr"/>
            <a:r>
              <a:rPr lang="ru-RU" sz="900" dirty="0" smtClean="0">
                <a:latin typeface="Myriad Pro Cond" pitchFamily="34" charset="0"/>
              </a:rPr>
              <a:t>11</a:t>
            </a:r>
            <a:r>
              <a:rPr lang="ru-RU" sz="900" dirty="0">
                <a:latin typeface="Myriad Pro Cond" pitchFamily="34" charset="0"/>
              </a:rPr>
              <a:t>%</a:t>
            </a:r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2805954" y="4986991"/>
            <a:ext cx="626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Myriad Pro Cond" pitchFamily="34" charset="0"/>
              </a:rPr>
              <a:t>Beluga Group </a:t>
            </a:r>
            <a:endParaRPr lang="ru-RU" sz="900" dirty="0" smtClean="0">
              <a:latin typeface="Myriad Pro Cond" pitchFamily="34" charset="0"/>
            </a:endParaRPr>
          </a:p>
          <a:p>
            <a:pPr algn="ctr"/>
            <a:r>
              <a:rPr lang="ru-RU" sz="900" dirty="0" smtClean="0">
                <a:latin typeface="Myriad Pro Cond" pitchFamily="34" charset="0"/>
              </a:rPr>
              <a:t>9 %</a:t>
            </a:r>
            <a:endParaRPr lang="ru-RU" sz="900" dirty="0">
              <a:latin typeface="Myriad Pro Cond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4"/>
            </p:custDataLst>
          </p:nvPr>
        </p:nvSpPr>
        <p:spPr>
          <a:xfrm>
            <a:off x="2761886" y="4292920"/>
            <a:ext cx="93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>
                <a:latin typeface="Myriad Pro Cond" pitchFamily="34" charset="0"/>
              </a:rPr>
              <a:t>Татспиртпром</a:t>
            </a:r>
            <a:r>
              <a:rPr lang="ru-RU" sz="900" dirty="0" smtClean="0">
                <a:latin typeface="Myriad Pro Cond" pitchFamily="34" charset="0"/>
              </a:rPr>
              <a:t> </a:t>
            </a:r>
          </a:p>
          <a:p>
            <a:pPr algn="ctr"/>
            <a:r>
              <a:rPr lang="ru-RU" sz="900" dirty="0" smtClean="0">
                <a:latin typeface="Myriad Pro Cond" pitchFamily="34" charset="0"/>
              </a:rPr>
              <a:t>10%</a:t>
            </a:r>
            <a:endParaRPr lang="ru-RU" sz="900" dirty="0">
              <a:latin typeface="Myriad Pro Cond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5"/>
            </p:custDataLst>
          </p:nvPr>
        </p:nvSpPr>
        <p:spPr>
          <a:xfrm>
            <a:off x="2704963" y="5480918"/>
            <a:ext cx="80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Myriad Pro Cond" pitchFamily="34" charset="0"/>
              </a:rPr>
              <a:t>Алкогольная сибирская группа </a:t>
            </a:r>
          </a:p>
          <a:p>
            <a:pPr algn="ctr"/>
            <a:r>
              <a:rPr lang="ru-RU" sz="900" dirty="0" smtClean="0">
                <a:latin typeface="Myriad Pro Cond" pitchFamily="34" charset="0"/>
              </a:rPr>
              <a:t>9 %</a:t>
            </a:r>
            <a:endParaRPr lang="ru-RU" sz="900" dirty="0">
              <a:latin typeface="Myriad Pro Cond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2319368" y="5943632"/>
            <a:ext cx="626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Myriad Pro Cond" pitchFamily="34" charset="0"/>
              </a:rPr>
              <a:t>Global Spirits </a:t>
            </a:r>
            <a:endParaRPr lang="ru-RU" sz="900" dirty="0" smtClean="0">
              <a:latin typeface="Myriad Pro Cond" pitchFamily="34" charset="0"/>
            </a:endParaRPr>
          </a:p>
          <a:p>
            <a:pPr algn="ctr"/>
            <a:r>
              <a:rPr lang="ru-RU" sz="900" dirty="0" smtClean="0">
                <a:latin typeface="Myriad Pro Cond" pitchFamily="34" charset="0"/>
              </a:rPr>
              <a:t>9 %</a:t>
            </a:r>
            <a:endParaRPr lang="ru-RU" sz="900" dirty="0">
              <a:latin typeface="Myriad Pro Con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31923" y="31255"/>
            <a:ext cx="56610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завода по производству крепких спиртных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и безалкогольных напитков, включая производство сиропов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https://aftershock.news/sites/default/files/u14743/foto/%D0%B0%D0%BB%D0%BA%D0%BE%D0%B3%D0%BE%D0%BB%D1%8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187" y="975390"/>
            <a:ext cx="3194890" cy="2222011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" y="920805"/>
            <a:ext cx="36200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рынка алкогольных напитков по видам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222083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1,5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Проекта  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787588"/>
            <a:ext cx="8505824" cy="170382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инвестором проекта с последующей эксплуатацией производственного объекта в качестве собственника. Наличие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опыт а в реализации подобных проектов.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Курской области окажет содействие инвестору в предоставлении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земельного участка для реализации проекта в аренду без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торгов на условиях действующего законодательства, будет осуществляться предоставление мер государственной поддержки инвесторов, предусмотренных действующим законодательством.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800" y="4812301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УЧАСТИЯ В ПРОЕКТЕ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28467" y="2979144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5,5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857" y="2989804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20,3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992994"/>
            <a:ext cx="229261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1,3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1923" y="31255"/>
            <a:ext cx="56610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завода по производству крепких спиртных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и безалкогольных напитков, включая производство сиропов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68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708245"/>
              </p:ext>
            </p:extLst>
          </p:nvPr>
        </p:nvGraphicFramePr>
        <p:xfrm>
          <a:off x="2047875" y="2944774"/>
          <a:ext cx="6610349" cy="1741978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Романенко Артур Олегович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– генеральный директор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Тел.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(4712) 70-70-47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mail: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kurskinvest@yandex.ru</a:t>
                      </a:r>
                      <a:endParaRPr lang="en-US" sz="14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http://kurskoblinvest.ru/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2961" y="103059"/>
            <a:ext cx="326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79121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3133</TotalTime>
  <Words>777</Words>
  <Application>Microsoft Office PowerPoint</Application>
  <PresentationFormat>Экран (4:3)</PresentationFormat>
  <Paragraphs>155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HeliosCond</vt:lpstr>
      <vt:lpstr>Calibri</vt:lpstr>
      <vt:lpstr>Times New Roman</vt:lpstr>
      <vt:lpstr>_Entypo</vt:lpstr>
      <vt:lpstr>Myriad Pro Cond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АННА</cp:lastModifiedBy>
  <cp:revision>194</cp:revision>
  <cp:lastPrinted>2020-03-12T13:36:58Z</cp:lastPrinted>
  <dcterms:created xsi:type="dcterms:W3CDTF">2020-02-13T13:38:48Z</dcterms:created>
  <dcterms:modified xsi:type="dcterms:W3CDTF">2020-03-31T13:35:28Z</dcterms:modified>
</cp:coreProperties>
</file>