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0" r:id="rId6"/>
    <p:sldId id="258" r:id="rId7"/>
    <p:sldId id="267" r:id="rId8"/>
  </p:sldIdLst>
  <p:sldSz cx="9144000" cy="6858000" type="screen4x3"/>
  <p:notesSz cx="6735763" cy="9866313"/>
  <p:embeddedFontLst>
    <p:embeddedFont>
      <p:font typeface="HeliosCond" charset="-52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_Entypo" charset="0"/>
      <p:regular r:id="rId17"/>
    </p:embeddedFont>
    <p:embeddedFont>
      <p:font typeface="Myriad Pro Cond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pos="21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0000"/>
    <a:srgbClr val="263354"/>
    <a:srgbClr val="405252"/>
    <a:srgbClr val="3B3B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1207"/>
        <p:guide pos="21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393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22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13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54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36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8610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0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35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76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84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775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3DB68-48A6-4BD4-8F48-AAADA9C9FE92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90C3-34E9-47BB-BF57-6DFA0E8AB6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51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10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184760"/>
            <a:ext cx="9144000" cy="67324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550870" y="2864534"/>
            <a:ext cx="5857875" cy="41866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ru-RU" sz="2000" b="1" dirty="0" smtClean="0"/>
              <a:t>Строительство цементного завода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35067" y="5569766"/>
            <a:ext cx="8489483" cy="0"/>
          </a:xfrm>
          <a:prstGeom prst="line">
            <a:avLst/>
          </a:prstGeom>
          <a:ln w="158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966" y="5689402"/>
            <a:ext cx="5157265" cy="3276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Инициатор проекта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АО «Агентство по привлечению инвестиций Курской области»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21345" y="4845532"/>
            <a:ext cx="2305052" cy="5584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2020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3997" y="5687496"/>
            <a:ext cx="3962400" cy="3315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Курская область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6291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6267974"/>
            <a:ext cx="9144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470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0" y="-2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938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РЕЗЮМЕ ПРОЕКТА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850053" y="876022"/>
            <a:ext cx="4231168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КЛЮЧЕВЫЕ ПОКАЗАТЕЛИ ПРОЕКТА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3132" y="4182210"/>
            <a:ext cx="4381915" cy="2419003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,0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млрд.руб. – потребность в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инвестициях на 2023-2024 годы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Инициатором проекта является Администрация Курской области. В настоящее время АО «Агентство по привлечению инвестиций Курской области» ведется поиск  компании, которая сможет реализовать инициативу региональных органов исполнительной власти 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3133" y="4069476"/>
            <a:ext cx="437689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ПОТРЕБНОСТЬ В ИНВЕСТИЦИЯХ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331923" y="123588"/>
            <a:ext cx="566107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 цементного завода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3133" y="1012156"/>
            <a:ext cx="4447221" cy="2131877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комплекс по производству цемента.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Основная продукция –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цемент. 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Мощность: готовая продукция (цемент) – 3 000 т/сутки.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 smtClean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3134" y="876022"/>
            <a:ext cx="4447221" cy="41127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463" y="922838"/>
            <a:ext cx="317019" cy="317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3666" y="925909"/>
            <a:ext cx="317019" cy="3109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288" y="4093215"/>
            <a:ext cx="317019" cy="317019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6570018"/>
              </p:ext>
            </p:extLst>
          </p:nvPr>
        </p:nvGraphicFramePr>
        <p:xfrm>
          <a:off x="4863759" y="1285323"/>
          <a:ext cx="4217461" cy="4486930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286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0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18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Текущий статус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Проработка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инициативы, сформулированной по итогам оценки </a:t>
                      </a:r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рынка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41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Ежегодная выручка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2,0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83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Общий объем инвестиций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19,5 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</a:t>
                      </a:r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., в том числе 2023-2024 годы – 11 млрд. руб.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741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NPV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12,528 </a:t>
                      </a: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млрд.руб.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IRR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17,4%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5742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PP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8,81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Ставка дисконтирования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6,1%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Период планирования проекта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лет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Срок строительства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завода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27 </a:t>
                      </a:r>
                      <a:r>
                        <a:rPr lang="ru-RU" sz="15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месяцев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525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21838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754127"/>
            <a:ext cx="9144000" cy="377197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</p:spPr>
        <p:txBody>
          <a:bodyPr wrap="square" lIns="108000" tIns="108000" rIns="324000" bIns="108000">
            <a:noAutofit/>
          </a:bodyPr>
          <a:lstStyle/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комплекс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производству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цемента.</a:t>
            </a:r>
            <a:endParaRPr lang="ru-RU" sz="10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Планируемый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срок ввода в эксплуатацию -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2027 </a:t>
            </a:r>
            <a:r>
              <a:rPr lang="ru-RU" sz="1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 территории Курской области имеется месторождение мела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Солнцевское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II и месторождение мергеля в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д.Машнино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Солнцевского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района. Технологическими испытаниями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мела+суглинки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мела+мергели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 использованием добавок получен цемент, отвечающий требованиям для марок 500 и выше. Для реализации проекта определены участки в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Солнцевском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районе Курской области. </a:t>
            </a:r>
            <a:endParaRPr lang="ru-RU" sz="10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Предусмотрено строительство производственного и административного зданий, объектов инженерной и транспортной инфраструктуры, включая производственные и складские здания, проезды, автодороги и логистические площадки, систему электро-, газо- водоснабжения и водоотведения (увеличение мощности сетей). 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Проектом предполагается приобретение отечественного технологического оборудования (Россия).  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Потребление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цемента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по итогам 9 месяцев 2019 года выросло на 7,6% по сравнению с аналогичным периодом предыдущего года до 45,5 млн.т. Рост объемов потребления наблюдается во всех федеральных округах. Наибольшие темпы роста потребления цемента отмечены в Центральном,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</a:rPr>
              <a:t>Северо-Кавказском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 и Дальневосточном федеральных округах. Среди субъектов Федерации основным рынком сбыта цемента в рассматриваемом периоде времени был Московский регион (Москва и Московская область), где в январе-сентябре 2019 г. было реализовано около 7,2 млн.т цемента или около 15,8% от общероссийского потребления этой продукции. На втором месте по объемам потребления цемента в рассматриваемом периоде находятся Санкт-Петербург и Ленинградская область, на долю этих регионов суммарно пришлось около 6,7% общероссийского потребления этой продукции (порядка 3,0 млн.т). Третье место по объемам потребления цемента занимает Краснодарский край, где было использовано около 2,8 млн. т цемента (6,2% от общероссийского потребления).</a:t>
            </a:r>
          </a:p>
          <a:p>
            <a:pPr marL="536575" indent="-268288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1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325" y="17252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ОПИСАНИЕ ПРОЕКТА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0" y="1830573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577476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ятиугольник 30"/>
          <p:cNvSpPr/>
          <p:nvPr/>
        </p:nvSpPr>
        <p:spPr>
          <a:xfrm>
            <a:off x="215912" y="848796"/>
            <a:ext cx="2747539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811" y="925828"/>
            <a:ext cx="426070" cy="42607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707621" y="848795"/>
            <a:ext cx="2255830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Местонахождение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Курская область, </a:t>
            </a:r>
          </a:p>
          <a:p>
            <a:pPr>
              <a:lnSpc>
                <a:spcPct val="114000"/>
              </a:lnSpc>
            </a:pPr>
            <a:r>
              <a:rPr lang="ru-RU" sz="1100" dirty="0" err="1" smtClean="0">
                <a:solidFill>
                  <a:schemeClr val="accent3">
                    <a:lumMod val="50000"/>
                  </a:schemeClr>
                </a:solidFill>
              </a:rPr>
              <a:t>Солнцевский</a:t>
            </a: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 район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178708" y="848797"/>
            <a:ext cx="2586771" cy="870946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71072" y="848795"/>
            <a:ext cx="2094407" cy="699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Отрасль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</a:rPr>
              <a:t>производство цемента</a:t>
            </a: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0567" y="912566"/>
            <a:ext cx="307472" cy="307472"/>
          </a:xfrm>
          <a:prstGeom prst="rect">
            <a:avLst/>
          </a:prstGeom>
        </p:spPr>
      </p:pic>
      <p:sp>
        <p:nvSpPr>
          <p:cNvPr id="40" name="Пятиугольник 39"/>
          <p:cNvSpPr/>
          <p:nvPr/>
        </p:nvSpPr>
        <p:spPr>
          <a:xfrm>
            <a:off x="5984191" y="848796"/>
            <a:ext cx="2933306" cy="870947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73100" y="848795"/>
            <a:ext cx="2444397" cy="870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Тип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Создание нового производства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0015" y="885916"/>
            <a:ext cx="369680" cy="369680"/>
          </a:xfrm>
          <a:prstGeom prst="rect">
            <a:avLst/>
          </a:prstGeom>
        </p:spPr>
      </p:pic>
      <p:sp>
        <p:nvSpPr>
          <p:cNvPr id="43" name="Пятиугольник 42"/>
          <p:cNvSpPr/>
          <p:nvPr/>
        </p:nvSpPr>
        <p:spPr>
          <a:xfrm>
            <a:off x="215912" y="5762229"/>
            <a:ext cx="4171530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98130" y="5762229"/>
            <a:ext cx="3689312" cy="946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Инициатор проекта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АО «Агентство по привлечению инвестиций Курской области»</a:t>
            </a:r>
          </a:p>
          <a:p>
            <a:pPr>
              <a:lnSpc>
                <a:spcPct val="114000"/>
              </a:lnSpc>
            </a:pP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568" y="5829409"/>
            <a:ext cx="343539" cy="343539"/>
          </a:xfrm>
          <a:prstGeom prst="rect">
            <a:avLst/>
          </a:prstGeom>
        </p:spPr>
      </p:pic>
      <p:sp>
        <p:nvSpPr>
          <p:cNvPr id="46" name="Пятиугольник 45"/>
          <p:cNvSpPr/>
          <p:nvPr/>
        </p:nvSpPr>
        <p:spPr>
          <a:xfrm>
            <a:off x="4603354" y="5762229"/>
            <a:ext cx="4314143" cy="946578"/>
          </a:xfrm>
          <a:prstGeom prst="homePlate">
            <a:avLst>
              <a:gd name="adj" fmla="val 0"/>
            </a:avLst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>
              <a:lnSpc>
                <a:spcPct val="114000"/>
              </a:lnSpc>
            </a:pP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84917" y="5762228"/>
            <a:ext cx="3832580" cy="946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>
              <a:lnSpc>
                <a:spcPct val="114000"/>
              </a:lnSpc>
            </a:pP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Проектная мощность в год</a:t>
            </a:r>
            <a:r>
              <a:rPr lang="en-US" sz="11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  <a: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11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1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Готовая продукция (цемент) – 3 000 т/сутки.</a:t>
            </a:r>
          </a:p>
          <a:p>
            <a:pPr>
              <a:lnSpc>
                <a:spcPct val="114000"/>
              </a:lnSpc>
            </a:pP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7402" y="5847982"/>
            <a:ext cx="306391" cy="30639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331923" y="123588"/>
            <a:ext cx="566107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цементного завода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26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70" y="794020"/>
            <a:ext cx="3817735" cy="19518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4" y="84840"/>
            <a:ext cx="585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МЕСТОПОЛОЖЕНИЕ ПРОЕКТА, 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ГРАФИК </a:t>
            </a:r>
            <a:r>
              <a:rPr lang="ru-RU" b="1" dirty="0">
                <a:solidFill>
                  <a:schemeClr val="bg1"/>
                </a:solidFill>
              </a:rPr>
              <a:t>РЕАЛИЗАЦИИ 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314325" y="4794422"/>
            <a:ext cx="1539527" cy="1070919"/>
          </a:xfrm>
          <a:prstGeom prst="homePlate">
            <a:avLst>
              <a:gd name="adj" fmla="val 15519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Разработка проектной документации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Оформление права на земельный </a:t>
            </a:r>
            <a:r>
              <a:rPr lang="ru-RU" sz="1000" dirty="0" smtClean="0">
                <a:solidFill>
                  <a:schemeClr val="tx1"/>
                </a:solidFill>
              </a:rPr>
              <a:t>участок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Привлечение финансирования</a:t>
            </a:r>
          </a:p>
          <a:p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1606612" y="4810898"/>
            <a:ext cx="1905000" cy="1037968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.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 smtClean="0">
                <a:solidFill>
                  <a:schemeClr val="tx1"/>
                </a:solidFill>
              </a:rPr>
              <a:t>Получение разрешения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на </a:t>
            </a:r>
            <a:r>
              <a:rPr lang="ru-RU" sz="1000" dirty="0" smtClean="0">
                <a:solidFill>
                  <a:schemeClr val="tx1"/>
                </a:solidFill>
              </a:rPr>
              <a:t>строительство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Строительство производственных объектов и объектов инфраструктуры</a:t>
            </a: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37" name="Пятиугольник 36"/>
          <p:cNvSpPr/>
          <p:nvPr/>
        </p:nvSpPr>
        <p:spPr>
          <a:xfrm>
            <a:off x="3208874" y="4843850"/>
            <a:ext cx="1905000" cy="1235674"/>
          </a:xfrm>
          <a:prstGeom prst="homePlate">
            <a:avLst>
              <a:gd name="adj" fmla="val 3108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Строительство производственных объектов и </a:t>
            </a:r>
            <a:r>
              <a:rPr lang="ru-RU" sz="1000" dirty="0" smtClean="0">
                <a:solidFill>
                  <a:schemeClr val="tx1"/>
                </a:solidFill>
              </a:rPr>
              <a:t>объектов инфраструктуры</a:t>
            </a:r>
            <a:r>
              <a:rPr lang="ru-RU" sz="1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8" name="Пятиугольник 37"/>
          <p:cNvSpPr/>
          <p:nvPr/>
        </p:nvSpPr>
        <p:spPr>
          <a:xfrm>
            <a:off x="5232530" y="4794422"/>
            <a:ext cx="1309734" cy="1161535"/>
          </a:xfrm>
          <a:prstGeom prst="homePlate">
            <a:avLst>
              <a:gd name="adj" fmla="val 15691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Приобретение оборудования.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Монтаж оборудования. </a:t>
            </a:r>
          </a:p>
        </p:txBody>
      </p:sp>
      <p:sp>
        <p:nvSpPr>
          <p:cNvPr id="40" name="Пятиугольник 39"/>
          <p:cNvSpPr/>
          <p:nvPr/>
        </p:nvSpPr>
        <p:spPr>
          <a:xfrm>
            <a:off x="7117487" y="4683977"/>
            <a:ext cx="1020599" cy="656887"/>
          </a:xfrm>
          <a:prstGeom prst="homePlate">
            <a:avLst>
              <a:gd name="adj" fmla="val 17353"/>
            </a:avLst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ru-RU" sz="1000" dirty="0" smtClean="0">
                <a:solidFill>
                  <a:schemeClr val="tx1"/>
                </a:solidFill>
              </a:rPr>
              <a:t>Ввод в эксплуатацию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9884" y="1847597"/>
            <a:ext cx="2723455" cy="2238966"/>
          </a:xfrm>
          <a:prstGeom prst="rect">
            <a:avLst/>
          </a:prstGeom>
        </p:spPr>
      </p:pic>
      <p:sp>
        <p:nvSpPr>
          <p:cNvPr id="116" name="Овал 115"/>
          <p:cNvSpPr/>
          <p:nvPr>
            <p:custDataLst>
              <p:tags r:id="rId3"/>
            </p:custDataLst>
          </p:nvPr>
        </p:nvSpPr>
        <p:spPr>
          <a:xfrm>
            <a:off x="3997149" y="25793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Овал 116"/>
          <p:cNvSpPr/>
          <p:nvPr>
            <p:custDataLst>
              <p:tags r:id="rId4"/>
            </p:custDataLst>
          </p:nvPr>
        </p:nvSpPr>
        <p:spPr>
          <a:xfrm>
            <a:off x="3873131" y="2756132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Овал 117"/>
          <p:cNvSpPr/>
          <p:nvPr>
            <p:custDataLst>
              <p:tags r:id="rId5"/>
            </p:custDataLst>
          </p:nvPr>
        </p:nvSpPr>
        <p:spPr>
          <a:xfrm>
            <a:off x="3634728" y="2820805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>
            <p:custDataLst>
              <p:tags r:id="rId6"/>
            </p:custDataLst>
          </p:nvPr>
        </p:nvSpPr>
        <p:spPr>
          <a:xfrm>
            <a:off x="3238613" y="3527811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Овал 119"/>
          <p:cNvSpPr/>
          <p:nvPr>
            <p:custDataLst>
              <p:tags r:id="rId7"/>
            </p:custDataLst>
          </p:nvPr>
        </p:nvSpPr>
        <p:spPr>
          <a:xfrm>
            <a:off x="3076422" y="2934743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Овал 120"/>
          <p:cNvSpPr/>
          <p:nvPr>
            <p:custDataLst>
              <p:tags r:id="rId8"/>
            </p:custDataLst>
          </p:nvPr>
        </p:nvSpPr>
        <p:spPr>
          <a:xfrm>
            <a:off x="2954067" y="2685410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вал 121"/>
          <p:cNvSpPr/>
          <p:nvPr>
            <p:custDataLst>
              <p:tags r:id="rId9"/>
            </p:custDataLst>
          </p:nvPr>
        </p:nvSpPr>
        <p:spPr>
          <a:xfrm>
            <a:off x="3354672" y="22336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Овал 122"/>
          <p:cNvSpPr/>
          <p:nvPr>
            <p:custDataLst>
              <p:tags r:id="rId10"/>
            </p:custDataLst>
          </p:nvPr>
        </p:nvSpPr>
        <p:spPr>
          <a:xfrm>
            <a:off x="2669522" y="2298337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>
            <p:custDataLst>
              <p:tags r:id="rId11"/>
            </p:custDataLst>
          </p:nvPr>
        </p:nvSpPr>
        <p:spPr>
          <a:xfrm>
            <a:off x="2552731" y="2750083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Овал 124"/>
          <p:cNvSpPr/>
          <p:nvPr>
            <p:custDataLst>
              <p:tags r:id="rId12"/>
            </p:custDataLst>
          </p:nvPr>
        </p:nvSpPr>
        <p:spPr>
          <a:xfrm>
            <a:off x="2707554" y="2981565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>
            <p:custDataLst>
              <p:tags r:id="rId13"/>
            </p:custDataLst>
          </p:nvPr>
        </p:nvSpPr>
        <p:spPr>
          <a:xfrm>
            <a:off x="2419556" y="3439864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/>
          <p:cNvSpPr txBox="1"/>
          <p:nvPr>
            <p:custDataLst>
              <p:tags r:id="rId14"/>
            </p:custDataLst>
          </p:nvPr>
        </p:nvSpPr>
        <p:spPr>
          <a:xfrm>
            <a:off x="3629342" y="2284953"/>
            <a:ext cx="622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Ярославль</a:t>
            </a:r>
          </a:p>
        </p:txBody>
      </p:sp>
      <p:sp>
        <p:nvSpPr>
          <p:cNvPr id="129" name="TextBox 128"/>
          <p:cNvSpPr txBox="1"/>
          <p:nvPr>
            <p:custDataLst>
              <p:tags r:id="rId15"/>
            </p:custDataLst>
          </p:nvPr>
        </p:nvSpPr>
        <p:spPr>
          <a:xfrm>
            <a:off x="3994768" y="2486129"/>
            <a:ext cx="5998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Кострома</a:t>
            </a:r>
          </a:p>
        </p:txBody>
      </p:sp>
      <p:sp>
        <p:nvSpPr>
          <p:cNvPr id="130" name="TextBox 129"/>
          <p:cNvSpPr txBox="1"/>
          <p:nvPr>
            <p:custDataLst>
              <p:tags r:id="rId16"/>
            </p:custDataLst>
          </p:nvPr>
        </p:nvSpPr>
        <p:spPr>
          <a:xfrm>
            <a:off x="3391205" y="2944009"/>
            <a:ext cx="474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Рязань</a:t>
            </a:r>
          </a:p>
        </p:txBody>
      </p:sp>
      <p:sp>
        <p:nvSpPr>
          <p:cNvPr id="131" name="TextBox 130"/>
          <p:cNvSpPr txBox="1"/>
          <p:nvPr>
            <p:custDataLst>
              <p:tags r:id="rId17"/>
            </p:custDataLst>
          </p:nvPr>
        </p:nvSpPr>
        <p:spPr>
          <a:xfrm>
            <a:off x="3037074" y="3237885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Липецк</a:t>
            </a:r>
          </a:p>
        </p:txBody>
      </p:sp>
      <p:sp>
        <p:nvSpPr>
          <p:cNvPr id="132" name="TextBox 131"/>
          <p:cNvSpPr txBox="1"/>
          <p:nvPr>
            <p:custDataLst>
              <p:tags r:id="rId18"/>
            </p:custDataLst>
          </p:nvPr>
        </p:nvSpPr>
        <p:spPr>
          <a:xfrm>
            <a:off x="2547663" y="3505597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Воронеж</a:t>
            </a:r>
          </a:p>
        </p:txBody>
      </p:sp>
      <p:sp>
        <p:nvSpPr>
          <p:cNvPr id="133" name="TextBox 132"/>
          <p:cNvSpPr txBox="1"/>
          <p:nvPr>
            <p:custDataLst>
              <p:tags r:id="rId19"/>
            </p:custDataLst>
          </p:nvPr>
        </p:nvSpPr>
        <p:spPr>
          <a:xfrm>
            <a:off x="3258759" y="3428658"/>
            <a:ext cx="495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Тамбов</a:t>
            </a:r>
          </a:p>
        </p:txBody>
      </p:sp>
      <p:sp>
        <p:nvSpPr>
          <p:cNvPr id="134" name="TextBox 133"/>
          <p:cNvSpPr txBox="1"/>
          <p:nvPr>
            <p:custDataLst>
              <p:tags r:id="rId20"/>
            </p:custDataLst>
          </p:nvPr>
        </p:nvSpPr>
        <p:spPr>
          <a:xfrm>
            <a:off x="3178972" y="2039208"/>
            <a:ext cx="4283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Тверь</a:t>
            </a:r>
          </a:p>
        </p:txBody>
      </p:sp>
      <p:sp>
        <p:nvSpPr>
          <p:cNvPr id="135" name="TextBox 134"/>
          <p:cNvSpPr txBox="1"/>
          <p:nvPr>
            <p:custDataLst>
              <p:tags r:id="rId21"/>
            </p:custDataLst>
          </p:nvPr>
        </p:nvSpPr>
        <p:spPr>
          <a:xfrm>
            <a:off x="2272926" y="2104673"/>
            <a:ext cx="583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Смоленск</a:t>
            </a:r>
          </a:p>
        </p:txBody>
      </p:sp>
      <p:sp>
        <p:nvSpPr>
          <p:cNvPr id="136" name="TextBox 135"/>
          <p:cNvSpPr txBox="1"/>
          <p:nvPr>
            <p:custDataLst>
              <p:tags r:id="rId22"/>
            </p:custDataLst>
          </p:nvPr>
        </p:nvSpPr>
        <p:spPr>
          <a:xfrm>
            <a:off x="2159760" y="2640479"/>
            <a:ext cx="473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Брянск</a:t>
            </a:r>
          </a:p>
        </p:txBody>
      </p:sp>
      <p:sp>
        <p:nvSpPr>
          <p:cNvPr id="137" name="TextBox 136"/>
          <p:cNvSpPr txBox="1"/>
          <p:nvPr>
            <p:custDataLst>
              <p:tags r:id="rId23"/>
            </p:custDataLst>
          </p:nvPr>
        </p:nvSpPr>
        <p:spPr>
          <a:xfrm>
            <a:off x="2670600" y="267594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Калуга</a:t>
            </a:r>
          </a:p>
        </p:txBody>
      </p:sp>
      <p:sp>
        <p:nvSpPr>
          <p:cNvPr id="138" name="TextBox 137"/>
          <p:cNvSpPr txBox="1"/>
          <p:nvPr>
            <p:custDataLst>
              <p:tags r:id="rId24"/>
            </p:custDataLst>
          </p:nvPr>
        </p:nvSpPr>
        <p:spPr>
          <a:xfrm>
            <a:off x="3071364" y="2828945"/>
            <a:ext cx="3706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Тула</a:t>
            </a:r>
          </a:p>
        </p:txBody>
      </p:sp>
      <p:sp>
        <p:nvSpPr>
          <p:cNvPr id="139" name="TextBox 138"/>
          <p:cNvSpPr txBox="1"/>
          <p:nvPr>
            <p:custDataLst>
              <p:tags r:id="rId25"/>
            </p:custDataLst>
          </p:nvPr>
        </p:nvSpPr>
        <p:spPr>
          <a:xfrm>
            <a:off x="3634728" y="2759095"/>
            <a:ext cx="609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Владимир</a:t>
            </a:r>
          </a:p>
        </p:txBody>
      </p:sp>
      <p:sp>
        <p:nvSpPr>
          <p:cNvPr id="140" name="TextBox 139"/>
          <p:cNvSpPr txBox="1"/>
          <p:nvPr>
            <p:custDataLst>
              <p:tags r:id="rId26"/>
            </p:custDataLst>
          </p:nvPr>
        </p:nvSpPr>
        <p:spPr>
          <a:xfrm>
            <a:off x="3878310" y="2652958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Иваново</a:t>
            </a:r>
          </a:p>
        </p:txBody>
      </p:sp>
      <p:sp>
        <p:nvSpPr>
          <p:cNvPr id="141" name="TextBox 140"/>
          <p:cNvSpPr txBox="1"/>
          <p:nvPr>
            <p:custDataLst>
              <p:tags r:id="rId27"/>
            </p:custDataLst>
          </p:nvPr>
        </p:nvSpPr>
        <p:spPr>
          <a:xfrm>
            <a:off x="2550198" y="2991752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Орёл</a:t>
            </a:r>
          </a:p>
        </p:txBody>
      </p:sp>
      <p:sp>
        <p:nvSpPr>
          <p:cNvPr id="142" name="TextBox 141"/>
          <p:cNvSpPr txBox="1"/>
          <p:nvPr>
            <p:custDataLst>
              <p:tags r:id="rId28"/>
            </p:custDataLst>
          </p:nvPr>
        </p:nvSpPr>
        <p:spPr>
          <a:xfrm>
            <a:off x="2128297" y="3088537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Курск</a:t>
            </a:r>
          </a:p>
        </p:txBody>
      </p:sp>
      <p:sp>
        <p:nvSpPr>
          <p:cNvPr id="143" name="TextBox 142"/>
          <p:cNvSpPr txBox="1"/>
          <p:nvPr>
            <p:custDataLst>
              <p:tags r:id="rId29"/>
            </p:custDataLst>
          </p:nvPr>
        </p:nvSpPr>
        <p:spPr>
          <a:xfrm>
            <a:off x="1994701" y="3247243"/>
            <a:ext cx="5741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Myriad Pro Cond" pitchFamily="34" charset="0"/>
              </a:rPr>
              <a:t>Белгород</a:t>
            </a:r>
          </a:p>
        </p:txBody>
      </p:sp>
      <p:sp>
        <p:nvSpPr>
          <p:cNvPr id="145" name="Овал 144"/>
          <p:cNvSpPr/>
          <p:nvPr>
            <p:custDataLst>
              <p:tags r:id="rId30"/>
            </p:custDataLst>
          </p:nvPr>
        </p:nvSpPr>
        <p:spPr>
          <a:xfrm>
            <a:off x="1953393" y="1489338"/>
            <a:ext cx="2984454" cy="2984454"/>
          </a:xfrm>
          <a:prstGeom prst="ellipse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6" name="Прямая соединительная линия 145"/>
          <p:cNvCxnSpPr/>
          <p:nvPr>
            <p:custDataLst>
              <p:tags r:id="rId31"/>
            </p:custDataLst>
          </p:nvPr>
        </p:nvCxnSpPr>
        <p:spPr>
          <a:xfrm>
            <a:off x="976624" y="1982871"/>
            <a:ext cx="1199276" cy="1796559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 flipV="1">
            <a:off x="984935" y="1519346"/>
            <a:ext cx="2191473" cy="46352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171451" y="4134188"/>
            <a:ext cx="8820148" cy="571500"/>
          </a:xfrm>
          <a:prstGeom prst="rightArrow">
            <a:avLst>
              <a:gd name="adj1" fmla="val 70000"/>
              <a:gd name="adj2" fmla="val 5000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609600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77056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97959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02826" y="4225211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2026</a:t>
            </a:r>
          </a:p>
        </p:txBody>
      </p:sp>
      <p:sp>
        <p:nvSpPr>
          <p:cNvPr id="54" name="Овал 53"/>
          <p:cNvSpPr/>
          <p:nvPr>
            <p:custDataLst>
              <p:tags r:id="rId32"/>
            </p:custDataLst>
          </p:nvPr>
        </p:nvSpPr>
        <p:spPr>
          <a:xfrm>
            <a:off x="2789765" y="3742841"/>
            <a:ext cx="64673" cy="646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2467627" y="3194137"/>
            <a:ext cx="45719" cy="62630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194137" y="2605414"/>
            <a:ext cx="237995" cy="18789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18654" y="1861228"/>
            <a:ext cx="3912612" cy="211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Блок-схема: узел 52"/>
          <p:cNvSpPr/>
          <p:nvPr/>
        </p:nvSpPr>
        <p:spPr>
          <a:xfrm>
            <a:off x="7425813" y="3063188"/>
            <a:ext cx="77785" cy="107716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3331923" y="123588"/>
            <a:ext cx="566107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цементного завода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64477" y="3111910"/>
            <a:ext cx="7595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err="1" smtClean="0">
                <a:latin typeface="Myriad Pro Cond" pitchFamily="34" charset="0"/>
              </a:rPr>
              <a:t>Солнцевский</a:t>
            </a:r>
            <a:endParaRPr lang="ru-RU" sz="800" dirty="0" smtClean="0">
              <a:latin typeface="Myriad Pro Cond" pitchFamily="34" charset="0"/>
            </a:endParaRPr>
          </a:p>
          <a:p>
            <a:pPr algn="ctr"/>
            <a:r>
              <a:rPr lang="ru-RU" sz="800" dirty="0" smtClean="0">
                <a:latin typeface="Myriad Pro Cond" pitchFamily="34" charset="0"/>
              </a:rPr>
              <a:t>район</a:t>
            </a:r>
            <a:endParaRPr lang="ru-RU" sz="800" dirty="0">
              <a:latin typeface="Myriad Pro Cond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45160" y="4221089"/>
            <a:ext cx="70485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2027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268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01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ОБЗОР ОТРАСЛИ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64974" y="886897"/>
            <a:ext cx="5328023" cy="126636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Спрос на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цемент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России стабильно  растет.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Цены на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цемент стабильны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Ожидается </a:t>
            </a:r>
            <a:r>
              <a:rPr lang="ru-RU" sz="105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расширения экспорта российской продукции на рынки </a:t>
            </a:r>
            <a:r>
              <a:rPr lang="ru-RU" sz="105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СНГ. 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484" y="2448231"/>
            <a:ext cx="30885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</a:t>
            </a:r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производители </a:t>
            </a:r>
            <a:r>
              <a:rPr lang="ru-RU" sz="11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России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61662" y="2654711"/>
            <a:ext cx="5331336" cy="210432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108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Курская область обладает достаточным потенциалом для реализации проекта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«Строительство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цементного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завода». На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территории региона имеется месторождение мела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</a:rPr>
              <a:t>Солнцевское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 II и месторождение мергеля в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</a:rPr>
              <a:t>д.Машнино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</a:rPr>
              <a:t>Солнцевского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 района. Технологическими испытаниями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</a:rPr>
              <a:t>мела+суглинки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 и </a:t>
            </a:r>
            <a:r>
              <a:rPr lang="ru-RU" sz="1000" dirty="0" err="1" smtClean="0">
                <a:solidFill>
                  <a:schemeClr val="accent3">
                    <a:lumMod val="50000"/>
                  </a:schemeClr>
                </a:solidFill>
              </a:rPr>
              <a:t>мела+мергели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</a:rPr>
              <a:t> с использованием добавок получен цемент, отвечающий требованиям для марок 500 и выше.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Имеется возможность подготовки квалифицированных кадров, в г.Курске расположен ФГБОУ ВО Курская ГСХА.</a:t>
            </a:r>
          </a:p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000" dirty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На подготовительной фазе проекта планируется проведение профессионального обучения кадровых </a:t>
            </a:r>
            <a:r>
              <a:rPr lang="ru-RU" sz="1000" dirty="0" smtClean="0">
                <a:solidFill>
                  <a:schemeClr val="accent3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ресурсов Белгородской области.</a:t>
            </a: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0257498"/>
              </p:ext>
            </p:extLst>
          </p:nvPr>
        </p:nvGraphicFramePr>
        <p:xfrm>
          <a:off x="3661662" y="5440667"/>
          <a:ext cx="5331336" cy="1074247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33270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04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1767">
                <a:tc>
                  <a:txBody>
                    <a:bodyPr/>
                    <a:lstStyle/>
                    <a:p>
                      <a:r>
                        <a:rPr lang="ru-RU" sz="1000" b="0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АО «Курский завод крупнопанельного домостроения имени А.Ф. </a:t>
                      </a:r>
                      <a:r>
                        <a:rPr lang="ru-RU" sz="1000" b="0" i="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Дериглазова</a:t>
                      </a:r>
                      <a:r>
                        <a:rPr lang="ru-RU" sz="1000" b="0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25% производимой продукции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Поставки</a:t>
                      </a:r>
                      <a:r>
                        <a:rPr lang="ru-RU" sz="10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вне региона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50% производимой продукции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ООО Специализированный застройщик «</a:t>
                      </a:r>
                      <a:r>
                        <a:rPr lang="ru-RU" sz="1000" b="0" i="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Инстеп</a:t>
                      </a:r>
                      <a:r>
                        <a:rPr lang="ru-RU" sz="1000" b="0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», ООО "</a:t>
                      </a:r>
                      <a:r>
                        <a:rPr lang="ru-RU" sz="1000" b="0" i="0" kern="12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Эльдекор</a:t>
                      </a:r>
                      <a:r>
                        <a:rPr lang="ru-RU" sz="1000" b="0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XXI </a:t>
                      </a:r>
                      <a:r>
                        <a:rPr lang="ru-RU" sz="1000" b="0" i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плюс"</a:t>
                      </a:r>
                      <a:endParaRPr lang="ru-RU" sz="1000" b="0" i="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25% производимой продукции</a:t>
                      </a:r>
                      <a:endParaRPr lang="ru-RU" sz="10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661663" y="881357"/>
            <a:ext cx="5331336" cy="32352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ОТРАСЛЕВЫЕ ТРЕНДЫ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5685" y="914277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3661662" y="2234382"/>
            <a:ext cx="5331336" cy="37608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ОБЕСПЕЧЕННОСТЬ РЕСУРСАМИ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251" y="2503565"/>
            <a:ext cx="280133" cy="27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/>
          <p:cNvSpPr txBox="1"/>
          <p:nvPr/>
        </p:nvSpPr>
        <p:spPr>
          <a:xfrm>
            <a:off x="3661662" y="4737946"/>
            <a:ext cx="5331336" cy="37220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ПОТЕНЦИАЛЬНЫЕ ПОТРЕБИТЕЛИ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217" y="4782575"/>
            <a:ext cx="262825" cy="25477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TextBox 47"/>
          <p:cNvSpPr txBox="1"/>
          <p:nvPr/>
        </p:nvSpPr>
        <p:spPr>
          <a:xfrm>
            <a:off x="3331923" y="123588"/>
            <a:ext cx="566107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цементного завода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" y="700548"/>
            <a:ext cx="3620022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Производства цемента в РФ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scan\ОРЛОВА\111\пр-во цемент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95657"/>
            <a:ext cx="3650226" cy="1574698"/>
          </a:xfrm>
          <a:prstGeom prst="rect">
            <a:avLst/>
          </a:prstGeom>
          <a:noFill/>
        </p:spPr>
      </p:pic>
      <p:pic>
        <p:nvPicPr>
          <p:cNvPr id="1027" name="Picture 3" descr="C:\scan\ОРЛОВА\111\цемен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363" y="2787442"/>
            <a:ext cx="3338116" cy="2042651"/>
          </a:xfrm>
          <a:prstGeom prst="rect">
            <a:avLst/>
          </a:prstGeom>
          <a:noFill/>
        </p:spPr>
      </p:pic>
      <p:sp>
        <p:nvSpPr>
          <p:cNvPr id="26" name="Прямоугольник 25"/>
          <p:cNvSpPr/>
          <p:nvPr/>
        </p:nvSpPr>
        <p:spPr>
          <a:xfrm>
            <a:off x="228600" y="5007077"/>
            <a:ext cx="29791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Динамика ввоза и вывоза цемента в России</a:t>
            </a:r>
            <a:endParaRPr lang="ru-RU" sz="11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8" name="Picture 4" descr="C:\scan\ОРЛОВА\111\export cementa rossiy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110" y="5235677"/>
            <a:ext cx="3473245" cy="1474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74449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3848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ПРЕДЛОЖЕНИЕ  ИНВЕСТОРУ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495470" y="886896"/>
            <a:ext cx="2592376" cy="1809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19,5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млрд. 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Общая потребность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в финансировании</a:t>
            </a:r>
            <a:endParaRPr lang="en-US" sz="12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Проекта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, в том числе в 2023-2024 гг.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11,0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млрд. руб.</a:t>
            </a:r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14326" y="4787588"/>
            <a:ext cx="8505824" cy="169558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effectLst/>
        </p:spPr>
        <p:txBody>
          <a:bodyPr wrap="square" lIns="108000" tIns="108000" rIns="108000" bIns="108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14000"/>
              </a:lnSpc>
              <a:spcAft>
                <a:spcPts val="300"/>
              </a:spcAft>
              <a:buClr>
                <a:schemeClr val="accent1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инвестором проекта с последующей эксплуатацией производственного объекта в качестве собственника. Наличие опыт а в реализации подобных проектов.</a:t>
            </a:r>
          </a:p>
          <a:p>
            <a:pPr marL="180975" indent="-180975" algn="just">
              <a:lnSpc>
                <a:spcPct val="114000"/>
              </a:lnSpc>
              <a:spcAft>
                <a:spcPts val="3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Курской области окажет содействие инвестору в предоставлении земельного участка для реализации проекта в аренду без торгов на условиях действующего законодательства, будет осуществляться предоставление мер государственной поддержки инвесторов, предусмотренных действующим законодательством</a:t>
            </a:r>
            <a:r>
              <a:rPr lang="ru-RU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800" y="4812301"/>
            <a:ext cx="8505828" cy="40501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</a:rPr>
              <a:t>УСЛОВИЯ УЧАСТИЯ В ПРОЕКТЕ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6725" y="4819391"/>
            <a:ext cx="341406" cy="34140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328467" y="2979144"/>
            <a:ext cx="201850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8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,81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лет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простой срок окупаемости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 (PP)</a:t>
            </a:r>
            <a:endParaRPr lang="ru-RU" sz="1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351857" y="2989804"/>
            <a:ext cx="2206053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17,4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внутренняя норма доходности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IRR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14325" y="2992994"/>
            <a:ext cx="2436886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12,528</a:t>
            </a: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</a:rPr>
              <a:t>млрд. руб.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чистая приведенная стоимость (</a:t>
            </a: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NPV</a:t>
            </a:r>
            <a:r>
              <a:rPr lang="ru-RU" sz="11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66725" y="4604807"/>
            <a:ext cx="835342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70703" y="2495925"/>
            <a:ext cx="8432971" cy="8382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31923" y="123588"/>
            <a:ext cx="566107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  <a:p>
            <a:pPr algn="r"/>
            <a:r>
              <a:rPr lang="ru-RU" sz="1200" b="1" dirty="0" smtClean="0">
                <a:solidFill>
                  <a:schemeClr val="bg1"/>
                </a:solidFill>
              </a:rPr>
              <a:t>Строительство цементного завода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68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"/>
            <a:ext cx="9144000" cy="714374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4325" y="172522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КОНТАКТЫ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7" y="2477711"/>
            <a:ext cx="9144003" cy="234315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</p:spPr>
        <p:txBody>
          <a:bodyPr wrap="square" lIns="72000" tIns="72000" rIns="72000" bIns="72000">
            <a:noAutofit/>
          </a:bodyPr>
          <a:lstStyle/>
          <a:p>
            <a:pPr marL="176213" indent="-176213" algn="just">
              <a:lnSpc>
                <a:spcPct val="114000"/>
              </a:lnSpc>
              <a:spcAft>
                <a:spcPts val="600"/>
              </a:spcAft>
              <a:buClr>
                <a:schemeClr val="tx2">
                  <a:lumMod val="75000"/>
                </a:schemeClr>
              </a:buClr>
              <a:buFont typeface="_Entypo" panose="02000503000000000000" pitchFamily="2" charset="0"/>
              <a:buChar char=""/>
            </a:pPr>
            <a:endParaRPr lang="ru-RU" sz="1050" dirty="0">
              <a:solidFill>
                <a:schemeClr val="accent3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" y="247771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4820861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6708245"/>
              </p:ext>
            </p:extLst>
          </p:nvPr>
        </p:nvGraphicFramePr>
        <p:xfrm>
          <a:off x="2047875" y="2944774"/>
          <a:ext cx="6610349" cy="1741978"/>
        </p:xfrm>
        <a:graphic>
          <a:graphicData uri="http://schemas.openxmlformats.org/drawingml/2006/table">
            <a:tbl>
              <a:tblPr bandRow="1">
                <a:tableStyleId>{8FD4443E-F989-4FC4-A0C8-D5A2AF1F390B}</a:tableStyleId>
              </a:tblPr>
              <a:tblGrid>
                <a:gridCol w="2000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100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642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Инициатор проекта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«Агентство по привлечению инвестиций Курской области»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5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Контактные  данные</a:t>
                      </a:r>
                      <a:endParaRPr lang="ru-RU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108000" marT="36000" marB="3600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Романенко Артур Олегович</a:t>
                      </a:r>
                      <a:r>
                        <a:rPr lang="ru-RU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– генеральный директор 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АО «Агентство по привлечению инвестиций Курской области»</a:t>
                      </a:r>
                      <a:endParaRPr lang="ru-RU" sz="14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Тел.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: 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(4712) 70-70-47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e</a:t>
                      </a:r>
                      <a:r>
                        <a:rPr lang="ru-RU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mail:</a:t>
                      </a:r>
                      <a:r>
                        <a:rPr lang="en-US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ru-RU" sz="14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kurskinvest@yandex.ru</a:t>
                      </a:r>
                      <a:endParaRPr lang="en-US" sz="140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http://kurskoblinvest.ru/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8000" marR="72000" marT="36000" marB="36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589" y="2919190"/>
            <a:ext cx="890810" cy="8908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82961" y="103059"/>
            <a:ext cx="3266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solidFill>
                  <a:schemeClr val="bg1"/>
                </a:solidFill>
              </a:rPr>
              <a:t>Курская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7912176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XKasBbkUyno4HtC4UCu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1GIfq90EabiZXEcJwu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1kGiSfSmE6HwKvhxclwh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YEblKkEWxSmMS1W1X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Yy6iNPMJEmiEr0_qtNKv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XSSwCU00a7SIqFp7nP8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LFdjAkA0e6XovsX12j.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AU3dKQdEasAUhuNBfo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tkTVwy30.hVjvC_eKG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BoXAl0Oc0qjH.QnI_gqG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dRznt9BkWHGkTuhZFG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LnDoZayUqGUoTNWF91K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SBQToDfk27MU0WjAkN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hluksM8UG786FXIhVnd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c5sJPnnEeWrhihNCk2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SZPHYcwkGFHotVPwAh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5f8nwfcEGhLGSoZwtM1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aS.Ww2zEKOmsK2P2XG9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nnHjHjjECkHby5t39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WM1rB.ckyQzBM8RKi6Eg"/>
</p:tagLst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eliosCond">
      <a:majorFont>
        <a:latin typeface="HeliosCond"/>
        <a:ea typeface=""/>
        <a:cs typeface=""/>
      </a:majorFont>
      <a:minorFont>
        <a:latin typeface="HeliosC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3241</TotalTime>
  <Words>832</Words>
  <Application>Microsoft Office PowerPoint</Application>
  <PresentationFormat>Экран (4:3)</PresentationFormat>
  <Paragraphs>140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HeliosCond</vt:lpstr>
      <vt:lpstr>Calibri</vt:lpstr>
      <vt:lpstr>Times New Roman</vt:lpstr>
      <vt:lpstr>_Entypo</vt:lpstr>
      <vt:lpstr>Myriad Pro Cond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</dc:creator>
  <cp:lastModifiedBy>Taratina</cp:lastModifiedBy>
  <cp:revision>224</cp:revision>
  <cp:lastPrinted>2020-03-12T13:36:58Z</cp:lastPrinted>
  <dcterms:created xsi:type="dcterms:W3CDTF">2020-02-13T13:38:48Z</dcterms:created>
  <dcterms:modified xsi:type="dcterms:W3CDTF">2020-03-31T12:10:27Z</dcterms:modified>
</cp:coreProperties>
</file>