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0" r:id="rId6"/>
    <p:sldId id="258" r:id="rId7"/>
    <p:sldId id="267" r:id="rId8"/>
  </p:sldIdLst>
  <p:sldSz cx="9144000" cy="6858000" type="screen4x3"/>
  <p:notesSz cx="6797675" cy="9928225"/>
  <p:embeddedFontLst>
    <p:embeddedFont>
      <p:font typeface="HeliosCond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_Entypo" charset="0"/>
      <p:regular r:id="rId17"/>
    </p:embeddedFont>
    <p:embeddedFont>
      <p:font typeface="Myriad Pro Cond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0870" y="2864534"/>
            <a:ext cx="5857875" cy="418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b="1" dirty="0" smtClean="0"/>
              <a:t>Строительство предприятия по переработке птичьего помета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966" y="5689402"/>
            <a:ext cx="5157265" cy="32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Курская 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091608"/>
            <a:ext cx="4381915" cy="241900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,25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– потребность в инвестициях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Инициатором проекта является Администрация Курской области. В настоящее время АО «Агентство по привлечению инвестиций Курской области» ведется поиск  компании, которая сможет реализовать инициативу региональных органов исполнительной власти.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3873238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67815" y="123588"/>
            <a:ext cx="46251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1012156"/>
            <a:ext cx="4447221" cy="243208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предприятие по переработке птичьего помета 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продукция – 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биогаз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гумус, жидкие калийные удобрения.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Биогаз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 5 037тыс. тонн в год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Гумус – 5,4тыс.тонн в год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Жидкие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биоудобрения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‑28,2 тыс. м3 в год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88" y="3894611"/>
            <a:ext cx="317019" cy="3170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420704"/>
              </p:ext>
            </p:extLst>
          </p:nvPr>
        </p:nvGraphicFramePr>
        <p:xfrm>
          <a:off x="4863759" y="1285323"/>
          <a:ext cx="4217461" cy="4041173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Проработка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инициативы, сформулированной по итогам оценки рынка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700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1,25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524,8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11,2%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PP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8,5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6,7%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 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новое предприятие по переработке птичьего помета 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Проект полностью планируется обеспечить сырьем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при введении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 эксплуатацию в Курской области комплекса по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выращиванию индейки,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что создаст необходимую базу для развития производства по его переработке. 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Дополнительным источником сырья может стать уже действующая на территории региона птицефабрика.</a:t>
            </a:r>
            <a:endParaRPr lang="ru-RU" sz="110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срок ввода в эксплуатацию - 2025 год.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имеется нерешенная проблема с утилизацией птичьего помета на птицефабриках,. Строительство предприятия по переработке птичьего помета должно стать одним из решающих факторов улучшения экологической обстановки .  </a:t>
            </a:r>
            <a:endParaRPr lang="en-US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анализ имеющихся свободных земельных участков. Для реализации проекта определен участок в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Черемисиновском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районе Курской области.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строительство производственного и административного зданий, объектов инженерной и транспортной инфраструктуры, включая производственные и складские здания, проезды, автодороги и логистические площадки, систему электро-, газо- водоснабжения и водоотведения (увеличение мощности сетей).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предполагается приобретение импортного технологического оборудования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(Германия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потребители продукции проекта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расположены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Центрального, Северо-Западного и Южного округов.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Курская область, </a:t>
            </a:r>
          </a:p>
          <a:p>
            <a:pPr>
              <a:lnSpc>
                <a:spcPct val="114000"/>
              </a:lnSpc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Черемисиновский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район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Химическая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промышленность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3" name="Пятиугольник 42"/>
          <p:cNvSpPr/>
          <p:nvPr/>
        </p:nvSpPr>
        <p:spPr>
          <a:xfrm>
            <a:off x="215912" y="5762229"/>
            <a:ext cx="4171530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130" y="5762229"/>
            <a:ext cx="3689312" cy="94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8" y="5829409"/>
            <a:ext cx="343539" cy="343539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Биогаз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 5 037тыс. тонн в год</a:t>
            </a:r>
          </a:p>
          <a:p>
            <a:pPr>
              <a:lnSpc>
                <a:spcPct val="114000"/>
              </a:lnSpc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Гумус – 5,4тыс.тонн в год</a:t>
            </a:r>
          </a:p>
          <a:p>
            <a:pPr>
              <a:lnSpc>
                <a:spcPct val="114000"/>
              </a:lnSpc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Жидкие </a:t>
            </a: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биоудобрения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‑28,2 тыс. м3 в год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67815" y="123588"/>
            <a:ext cx="46251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70" y="794020"/>
            <a:ext cx="3817735" cy="1951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314325" y="4916671"/>
            <a:ext cx="1539527" cy="571164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Оформление права на земельный участок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Получение разрешения</a:t>
            </a:r>
          </a:p>
          <a:p>
            <a:r>
              <a:rPr lang="ru-RU" sz="1000" dirty="0">
                <a:solidFill>
                  <a:schemeClr val="tx1"/>
                </a:solidFill>
              </a:rPr>
              <a:t>на строительство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1606612" y="5448298"/>
            <a:ext cx="1905000" cy="986058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Строительство объектов и инфраструктуры.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000" dirty="0">
                <a:solidFill>
                  <a:schemeClr val="tx1"/>
                </a:solidFill>
              </a:rPr>
              <a:t>финансирования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3361274" y="6176008"/>
            <a:ext cx="1905000" cy="438151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Монтаж оборудования.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5232530" y="4867443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в эксплуатацию завода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7117487" y="4683977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Выход на проектную мощность</a:t>
            </a:r>
          </a:p>
        </p:txBody>
      </p:sp>
      <p:pic>
        <p:nvPicPr>
          <p:cNvPr id="115" name="Рисунок 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884" y="1847597"/>
            <a:ext cx="2723455" cy="2238966"/>
          </a:xfrm>
          <a:prstGeom prst="rect">
            <a:avLst/>
          </a:prstGeom>
        </p:spPr>
      </p:pic>
      <p:sp>
        <p:nvSpPr>
          <p:cNvPr id="116" name="Овал 115"/>
          <p:cNvSpPr/>
          <p:nvPr>
            <p:custDataLst>
              <p:tags r:id="rId3"/>
            </p:custDataLst>
          </p:nvPr>
        </p:nvSpPr>
        <p:spPr>
          <a:xfrm>
            <a:off x="3997149" y="25793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>
            <p:custDataLst>
              <p:tags r:id="rId4"/>
            </p:custDataLst>
          </p:nvPr>
        </p:nvSpPr>
        <p:spPr>
          <a:xfrm>
            <a:off x="3873131" y="2756132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>
            <p:custDataLst>
              <p:tags r:id="rId5"/>
            </p:custDataLst>
          </p:nvPr>
        </p:nvSpPr>
        <p:spPr>
          <a:xfrm>
            <a:off x="3634728" y="282080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>
            <p:custDataLst>
              <p:tags r:id="rId6"/>
            </p:custDataLst>
          </p:nvPr>
        </p:nvSpPr>
        <p:spPr>
          <a:xfrm>
            <a:off x="3238613" y="352781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>
            <p:custDataLst>
              <p:tags r:id="rId7"/>
            </p:custDataLst>
          </p:nvPr>
        </p:nvSpPr>
        <p:spPr>
          <a:xfrm>
            <a:off x="3076422" y="293474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>
            <p:custDataLst>
              <p:tags r:id="rId8"/>
            </p:custDataLst>
          </p:nvPr>
        </p:nvSpPr>
        <p:spPr>
          <a:xfrm>
            <a:off x="2954067" y="2685410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>
            <p:custDataLst>
              <p:tags r:id="rId9"/>
            </p:custDataLst>
          </p:nvPr>
        </p:nvSpPr>
        <p:spPr>
          <a:xfrm>
            <a:off x="3354672" y="22336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>
            <p:custDataLst>
              <p:tags r:id="rId10"/>
            </p:custDataLst>
          </p:nvPr>
        </p:nvSpPr>
        <p:spPr>
          <a:xfrm>
            <a:off x="2669522" y="2298337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>
            <p:custDataLst>
              <p:tags r:id="rId11"/>
            </p:custDataLst>
          </p:nvPr>
        </p:nvSpPr>
        <p:spPr>
          <a:xfrm>
            <a:off x="2552731" y="275008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>
            <p:custDataLst>
              <p:tags r:id="rId12"/>
            </p:custDataLst>
          </p:nvPr>
        </p:nvSpPr>
        <p:spPr>
          <a:xfrm>
            <a:off x="2707554" y="298156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>
            <p:custDataLst>
              <p:tags r:id="rId13"/>
            </p:custDataLst>
          </p:nvPr>
        </p:nvSpPr>
        <p:spPr>
          <a:xfrm>
            <a:off x="2419556" y="34398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>
            <p:custDataLst>
              <p:tags r:id="rId14"/>
            </p:custDataLst>
          </p:nvPr>
        </p:nvSpPr>
        <p:spPr>
          <a:xfrm>
            <a:off x="3629342" y="228495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Ярославль</a:t>
            </a:r>
          </a:p>
        </p:txBody>
      </p:sp>
      <p:sp>
        <p:nvSpPr>
          <p:cNvPr id="129" name="TextBox 128"/>
          <p:cNvSpPr txBox="1"/>
          <p:nvPr>
            <p:custDataLst>
              <p:tags r:id="rId15"/>
            </p:custDataLst>
          </p:nvPr>
        </p:nvSpPr>
        <p:spPr>
          <a:xfrm>
            <a:off x="3994768" y="2486129"/>
            <a:ext cx="59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Кострома</a:t>
            </a:r>
          </a:p>
        </p:txBody>
      </p:sp>
      <p:sp>
        <p:nvSpPr>
          <p:cNvPr id="130" name="TextBox 129"/>
          <p:cNvSpPr txBox="1"/>
          <p:nvPr>
            <p:custDataLst>
              <p:tags r:id="rId16"/>
            </p:custDataLst>
          </p:nvPr>
        </p:nvSpPr>
        <p:spPr>
          <a:xfrm>
            <a:off x="3391205" y="2944009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Рязань</a:t>
            </a:r>
          </a:p>
        </p:txBody>
      </p:sp>
      <p:sp>
        <p:nvSpPr>
          <p:cNvPr id="131" name="TextBox 130"/>
          <p:cNvSpPr txBox="1"/>
          <p:nvPr>
            <p:custDataLst>
              <p:tags r:id="rId17"/>
            </p:custDataLst>
          </p:nvPr>
        </p:nvSpPr>
        <p:spPr>
          <a:xfrm>
            <a:off x="3037074" y="3237885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Липецк</a:t>
            </a:r>
          </a:p>
        </p:txBody>
      </p:sp>
      <p:sp>
        <p:nvSpPr>
          <p:cNvPr id="132" name="TextBox 131"/>
          <p:cNvSpPr txBox="1"/>
          <p:nvPr>
            <p:custDataLst>
              <p:tags r:id="rId18"/>
            </p:custDataLst>
          </p:nvPr>
        </p:nvSpPr>
        <p:spPr>
          <a:xfrm>
            <a:off x="2547663" y="3505597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Воронеж</a:t>
            </a:r>
          </a:p>
        </p:txBody>
      </p:sp>
      <p:sp>
        <p:nvSpPr>
          <p:cNvPr id="133" name="TextBox 132"/>
          <p:cNvSpPr txBox="1"/>
          <p:nvPr>
            <p:custDataLst>
              <p:tags r:id="rId19"/>
            </p:custDataLst>
          </p:nvPr>
        </p:nvSpPr>
        <p:spPr>
          <a:xfrm>
            <a:off x="3258759" y="3428658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Тамбов</a:t>
            </a:r>
          </a:p>
        </p:txBody>
      </p:sp>
      <p:sp>
        <p:nvSpPr>
          <p:cNvPr id="134" name="TextBox 133"/>
          <p:cNvSpPr txBox="1"/>
          <p:nvPr>
            <p:custDataLst>
              <p:tags r:id="rId20"/>
            </p:custDataLst>
          </p:nvPr>
        </p:nvSpPr>
        <p:spPr>
          <a:xfrm>
            <a:off x="3178972" y="203920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Тверь</a:t>
            </a:r>
          </a:p>
        </p:txBody>
      </p:sp>
      <p:sp>
        <p:nvSpPr>
          <p:cNvPr id="135" name="TextBox 134"/>
          <p:cNvSpPr txBox="1"/>
          <p:nvPr>
            <p:custDataLst>
              <p:tags r:id="rId21"/>
            </p:custDataLst>
          </p:nvPr>
        </p:nvSpPr>
        <p:spPr>
          <a:xfrm>
            <a:off x="2272926" y="2104673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Смоленск</a:t>
            </a:r>
          </a:p>
        </p:txBody>
      </p:sp>
      <p:sp>
        <p:nvSpPr>
          <p:cNvPr id="136" name="TextBox 135"/>
          <p:cNvSpPr txBox="1"/>
          <p:nvPr>
            <p:custDataLst>
              <p:tags r:id="rId22"/>
            </p:custDataLst>
          </p:nvPr>
        </p:nvSpPr>
        <p:spPr>
          <a:xfrm>
            <a:off x="2159760" y="264047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Брянск</a:t>
            </a:r>
          </a:p>
        </p:txBody>
      </p:sp>
      <p:sp>
        <p:nvSpPr>
          <p:cNvPr id="137" name="TextBox 136"/>
          <p:cNvSpPr txBox="1"/>
          <p:nvPr>
            <p:custDataLst>
              <p:tags r:id="rId23"/>
            </p:custDataLst>
          </p:nvPr>
        </p:nvSpPr>
        <p:spPr>
          <a:xfrm>
            <a:off x="2670600" y="267594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Калуга</a:t>
            </a:r>
          </a:p>
        </p:txBody>
      </p:sp>
      <p:sp>
        <p:nvSpPr>
          <p:cNvPr id="138" name="TextBox 137"/>
          <p:cNvSpPr txBox="1"/>
          <p:nvPr>
            <p:custDataLst>
              <p:tags r:id="rId24"/>
            </p:custDataLst>
          </p:nvPr>
        </p:nvSpPr>
        <p:spPr>
          <a:xfrm>
            <a:off x="3071364" y="282894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Тула</a:t>
            </a:r>
          </a:p>
        </p:txBody>
      </p:sp>
      <p:sp>
        <p:nvSpPr>
          <p:cNvPr id="139" name="TextBox 138"/>
          <p:cNvSpPr txBox="1"/>
          <p:nvPr>
            <p:custDataLst>
              <p:tags r:id="rId25"/>
            </p:custDataLst>
          </p:nvPr>
        </p:nvSpPr>
        <p:spPr>
          <a:xfrm>
            <a:off x="3634728" y="2759095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Владимир</a:t>
            </a:r>
          </a:p>
        </p:txBody>
      </p:sp>
      <p:sp>
        <p:nvSpPr>
          <p:cNvPr id="140" name="TextBox 139"/>
          <p:cNvSpPr txBox="1"/>
          <p:nvPr>
            <p:custDataLst>
              <p:tags r:id="rId26"/>
            </p:custDataLst>
          </p:nvPr>
        </p:nvSpPr>
        <p:spPr>
          <a:xfrm>
            <a:off x="3878310" y="2652958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Иваново</a:t>
            </a:r>
          </a:p>
        </p:txBody>
      </p:sp>
      <p:sp>
        <p:nvSpPr>
          <p:cNvPr id="141" name="TextBox 140"/>
          <p:cNvSpPr txBox="1"/>
          <p:nvPr>
            <p:custDataLst>
              <p:tags r:id="rId27"/>
            </p:custDataLst>
          </p:nvPr>
        </p:nvSpPr>
        <p:spPr>
          <a:xfrm>
            <a:off x="2550198" y="299175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Орёл</a:t>
            </a:r>
          </a:p>
        </p:txBody>
      </p:sp>
      <p:sp>
        <p:nvSpPr>
          <p:cNvPr id="142" name="TextBox 141"/>
          <p:cNvSpPr txBox="1"/>
          <p:nvPr>
            <p:custDataLst>
              <p:tags r:id="rId28"/>
            </p:custDataLst>
          </p:nvPr>
        </p:nvSpPr>
        <p:spPr>
          <a:xfrm>
            <a:off x="2128297" y="308853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Курск</a:t>
            </a:r>
          </a:p>
        </p:txBody>
      </p:sp>
      <p:sp>
        <p:nvSpPr>
          <p:cNvPr id="143" name="TextBox 142"/>
          <p:cNvSpPr txBox="1"/>
          <p:nvPr>
            <p:custDataLst>
              <p:tags r:id="rId29"/>
            </p:custDataLst>
          </p:nvPr>
        </p:nvSpPr>
        <p:spPr>
          <a:xfrm>
            <a:off x="1994701" y="324724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Белгород</a:t>
            </a:r>
          </a:p>
        </p:txBody>
      </p:sp>
      <p:sp>
        <p:nvSpPr>
          <p:cNvPr id="145" name="Овал 144"/>
          <p:cNvSpPr/>
          <p:nvPr>
            <p:custDataLst>
              <p:tags r:id="rId30"/>
            </p:custDataLst>
          </p:nvPr>
        </p:nvSpPr>
        <p:spPr>
          <a:xfrm>
            <a:off x="1953393" y="1489338"/>
            <a:ext cx="2984454" cy="298445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>
            <p:custDataLst>
              <p:tags r:id="rId31"/>
            </p:custDataLst>
          </p:nvPr>
        </p:nvCxnSpPr>
        <p:spPr>
          <a:xfrm>
            <a:off x="976624" y="1982871"/>
            <a:ext cx="1199276" cy="17965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984935" y="1519346"/>
            <a:ext cx="2191473" cy="4635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71451" y="4134188"/>
            <a:ext cx="8820148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0999" y="4225212"/>
            <a:ext cx="148601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1242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8511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109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54" name="Овал 53"/>
          <p:cNvSpPr/>
          <p:nvPr>
            <p:custDataLst>
              <p:tags r:id="rId32"/>
            </p:custDataLst>
          </p:nvPr>
        </p:nvSpPr>
        <p:spPr>
          <a:xfrm>
            <a:off x="2789765" y="374284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2467627" y="3194137"/>
            <a:ext cx="45719" cy="6263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94137" y="2605414"/>
            <a:ext cx="237995" cy="1878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009329" y="1853853"/>
            <a:ext cx="4021937" cy="216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>
            <p:custDataLst>
              <p:tags r:id="rId33"/>
            </p:custDataLst>
          </p:nvPr>
        </p:nvSpPr>
        <p:spPr>
          <a:xfrm>
            <a:off x="7515599" y="2123901"/>
            <a:ext cx="9064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>
                <a:latin typeface="Myriad Pro Cond" pitchFamily="34" charset="0"/>
              </a:rPr>
              <a:t>Черемисиновский</a:t>
            </a:r>
            <a:r>
              <a:rPr lang="ru-RU" sz="900" dirty="0" smtClean="0">
                <a:latin typeface="Myriad Pro Cond" pitchFamily="34" charset="0"/>
              </a:rPr>
              <a:t> район</a:t>
            </a:r>
            <a:endParaRPr lang="ru-RU" sz="900" dirty="0">
              <a:latin typeface="Myriad Pro Cond" pitchFamily="34" charset="0"/>
            </a:endParaRPr>
          </a:p>
          <a:p>
            <a:pPr algn="ctr"/>
            <a:endParaRPr lang="ru-RU" sz="900" dirty="0">
              <a:latin typeface="Myriad Pro Cond" pitchFamily="34" charset="0"/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7789527" y="2603795"/>
            <a:ext cx="123185" cy="135698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367815" y="14027"/>
            <a:ext cx="46251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26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0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ОБЗОР ОТРАСЛИ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61662" y="1008816"/>
            <a:ext cx="5331336" cy="147040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Курская область является развитым аграрным регионам, 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внутрирегиональный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спрос на удобрения достаточно высок.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Цены ежегодно растут.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484" y="3459577"/>
            <a:ext cx="3088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 производства </a:t>
            </a:r>
            <a:r>
              <a:rPr lang="ru-RU" sz="11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биогаза</a:t>
            </a:r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федеральным округам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1662" y="2700794"/>
            <a:ext cx="5331336" cy="176214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Поставки сырья будут осуществляться с территории Курской и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Тульской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области, где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имеются действующие птицефабрики.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подготовки квалифицированных кадров, в г. Курске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расположены ВУЗы, которые осуществляют подготовку специалистов в химической отрасли.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подготовительной фазе проекта планируется проведение профессионального обучения кадровых ресурсов, планируется использовать кадровые ресурсы муниципального образования.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1663" y="881357"/>
            <a:ext cx="5331336" cy="3235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ОТРАСЛЕВЫЕ ТРЕНДЫ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685" y="914277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661662" y="2377607"/>
            <a:ext cx="5331336" cy="3231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ОБЕСПЕЧЕННОСТЬ РЕСУРСАМИ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251" y="2411450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661662" y="4433296"/>
            <a:ext cx="5331336" cy="50115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ПОТЕНЦИАЛЬНЫЕ ПОТРЕБИТЕЛИ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217" y="4573558"/>
            <a:ext cx="262825" cy="25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367815" y="123588"/>
            <a:ext cx="46251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5922448"/>
              </p:ext>
            </p:extLst>
          </p:nvPr>
        </p:nvGraphicFramePr>
        <p:xfrm>
          <a:off x="3674378" y="5025887"/>
          <a:ext cx="5318620" cy="161262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42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3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54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ООО «</a:t>
                      </a:r>
                      <a:r>
                        <a:rPr lang="ru-RU" sz="105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КурскАгро</a:t>
                      </a:r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» (ООО </a:t>
                      </a: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ГК «</a:t>
                      </a:r>
                      <a:r>
                        <a:rPr lang="ru-RU" sz="105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Продимекс</a:t>
                      </a:r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»)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40% выпускаемой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54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"Русский Дом"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30% выпускаемой продукции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ООО ГК «</a:t>
                      </a:r>
                      <a:r>
                        <a:rPr lang="ru-RU" sz="105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Мираторг</a:t>
                      </a:r>
                      <a:r>
                        <a:rPr lang="ru-RU" sz="105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30% выпускаемой продукции</a:t>
                      </a:r>
                    </a:p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170" name="Picture 2" descr="Биогаз из нав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20" y="1130300"/>
            <a:ext cx="3333750" cy="19907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20164" y="807817"/>
            <a:ext cx="3088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Схема производства </a:t>
            </a:r>
            <a:r>
              <a:rPr lang="ru-RU" sz="11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биогаза</a:t>
            </a:r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 </a:t>
            </a:r>
            <a:r>
              <a:rPr lang="ru-RU" sz="11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биоотходов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518" y="4043680"/>
            <a:ext cx="3460802" cy="17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4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1</a:t>
            </a:r>
            <a:r>
              <a:rPr lang="ru-RU" sz="4400" b="1" dirty="0" smtClean="0">
                <a:solidFill>
                  <a:srgbClr val="820000"/>
                </a:solidFill>
              </a:rPr>
              <a:t>,25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787589"/>
            <a:ext cx="8505824" cy="167087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инвестором проекта с последующей эксплуатацией производственного объекта в качестве собственника. Наличие опыт а в реализации подобных проектов.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Курской области окажет содействие инвестору в предоставлении земельного участка для реализации проекта в аренду без торгов на условиях действующего законодательства, будет осуществляться предоставление мер государственной поддержки инвесторов, предусмотренных действующим законодательством.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УЧАСТИЯ В ПРОЕКТЕ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28467" y="2979144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,5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857" y="2989804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11,2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992994"/>
            <a:ext cx="235513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524,8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млн.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7815" y="123588"/>
            <a:ext cx="46251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8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708245"/>
              </p:ext>
            </p:extLst>
          </p:nvPr>
        </p:nvGraphicFramePr>
        <p:xfrm>
          <a:off x="2047875" y="2944774"/>
          <a:ext cx="6610349" cy="1741978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Романенко Артур Олегович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– генеральный директор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Тел.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(4712) 70-70-47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mail: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kurskinvest@yandex.ru</a:t>
                      </a:r>
                      <a:endParaRPr lang="en-US" sz="14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http://kurskoblinvest.ru/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7815" y="123588"/>
            <a:ext cx="462518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предприятия по переработке птичьего помета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21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3627</TotalTime>
  <Words>695</Words>
  <Application>Microsoft Office PowerPoint</Application>
  <PresentationFormat>Экран (4:3)</PresentationFormat>
  <Paragraphs>142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HeliosCond</vt:lpstr>
      <vt:lpstr>Calibri</vt:lpstr>
      <vt:lpstr>Times New Roman</vt:lpstr>
      <vt:lpstr>_Entypo</vt:lpstr>
      <vt:lpstr>Myriad Pro Cond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Taratina</cp:lastModifiedBy>
  <cp:revision>240</cp:revision>
  <cp:lastPrinted>2020-03-27T14:26:09Z</cp:lastPrinted>
  <dcterms:created xsi:type="dcterms:W3CDTF">2020-02-13T13:38:48Z</dcterms:created>
  <dcterms:modified xsi:type="dcterms:W3CDTF">2020-03-31T11:11:43Z</dcterms:modified>
</cp:coreProperties>
</file>