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0" r:id="rId6"/>
    <p:sldId id="258" r:id="rId7"/>
    <p:sldId id="267" r:id="rId8"/>
  </p:sldIdLst>
  <p:sldSz cx="9144000" cy="6858000" type="screen4x3"/>
  <p:notesSz cx="6735763" cy="9866313"/>
  <p:embeddedFontLst>
    <p:embeddedFont>
      <p:font typeface="HeliosCond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_Entypo" charset="0"/>
      <p:regular r:id="rId17"/>
    </p:embeddedFont>
    <p:embeddedFont>
      <p:font typeface="Myriad Pro Cond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00"/>
    <a:srgbClr val="263354"/>
    <a:srgbClr val="405252"/>
    <a:srgbClr val="3B3B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-468" y="-96"/>
      </p:cViewPr>
      <p:guideLst>
        <p:guide orient="horz" pos="1207"/>
        <p:guide pos="2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0870" y="2864534"/>
            <a:ext cx="5857875" cy="418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 smtClean="0"/>
              <a:t>Строительство комплекса по производству яйца</a:t>
            </a: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966" y="5689402"/>
            <a:ext cx="5157265" cy="3276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Курская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2841928"/>
            <a:ext cx="4381915" cy="241900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млрд.руб. – потребность в инвестициях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Инициатором проекта является Администрация Курской области. В настоящее время АО «Агентство по привлечению инвестиций Курской области» ведется поиск  компании, которая сможет реализовать инициативу региональных органов исполнительной власти 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3133" y="2654038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05107" y="123587"/>
            <a:ext cx="378789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Курская </a:t>
            </a:r>
            <a:r>
              <a:rPr lang="ru-RU" sz="1200" b="1" dirty="0">
                <a:solidFill>
                  <a:schemeClr val="bg1"/>
                </a:solidFill>
              </a:rPr>
              <a:t>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комплекса по производству куриного яйца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1012156"/>
            <a:ext cx="4447221" cy="150207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птицеводческий комплекс по производству куриных яиц.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продукция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куриное яйцо.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Мощность: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млн.шт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/сутки.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007" y="4970271"/>
            <a:ext cx="347502" cy="3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88" y="2665251"/>
            <a:ext cx="317019" cy="31701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570018"/>
              </p:ext>
            </p:extLst>
          </p:nvPr>
        </p:nvGraphicFramePr>
        <p:xfrm>
          <a:off x="4863759" y="1285323"/>
          <a:ext cx="4217461" cy="4041173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Проработка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инициативы, сформулированной по итогам оценки рынка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4,7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0,529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13,4%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PP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5,6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6,8%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завода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 месяцев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183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0549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новый комплекс по производству куриных яиц.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полностью обеспечен сырьем.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Курская область, являясь одним из лидеров в сфере АПК, имеет достаточный внутренний рынок для обеспечения кормами комплекса по производству куриных яиц.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Планируемый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ввода в эксплуатацию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- 2025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2020 год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 анализ рынка сельскохозяйственной продукции, по результатам которого выявлена потребность на рынке в куриных яйцах.  </a:t>
            </a:r>
            <a:endParaRPr lang="en-US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Проводится анализ имеющихся свободных земельных участков. Для реализации проекта определены участки в Железногорском районе. 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производственных и административного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зданий, объектов инженерной и транспортной инфраструктуры, включая производственные и складские здания, проезды, автодороги и логистические площадки, систему электро-, газо- водоснабжения и водоотведения (увеличение мощности сетей). 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предполагается приобретение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импортного и отечественного технологического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(Италия, Германия, Россия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потребители продукции проекта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розничные сети и супермаркеты, расположенные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Центрального федерального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округа  и Южного федерального округа .  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Курская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область, </a:t>
            </a:r>
          </a:p>
          <a:p>
            <a:pPr>
              <a:lnSpc>
                <a:spcPct val="114000"/>
              </a:lnSpc>
            </a:pP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Железногорский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район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птицеводство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43" name="Пятиугольник 42"/>
          <p:cNvSpPr/>
          <p:nvPr/>
        </p:nvSpPr>
        <p:spPr>
          <a:xfrm>
            <a:off x="215912" y="5762229"/>
            <a:ext cx="4171530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8130" y="5762229"/>
            <a:ext cx="3689312" cy="946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</a:p>
          <a:p>
            <a:pPr>
              <a:lnSpc>
                <a:spcPct val="114000"/>
              </a:lnSpc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68" y="5829409"/>
            <a:ext cx="343539" cy="343539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4603354" y="5762229"/>
            <a:ext cx="4314143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84917" y="5762228"/>
            <a:ext cx="3832580" cy="94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Проектная мощность в год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млн.шт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/сутки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402" y="5847982"/>
            <a:ext cx="306391" cy="3063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05107" y="123587"/>
            <a:ext cx="378789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Курская </a:t>
            </a:r>
            <a:r>
              <a:rPr lang="ru-RU" sz="1200" b="1" dirty="0">
                <a:solidFill>
                  <a:schemeClr val="bg1"/>
                </a:solidFill>
              </a:rPr>
              <a:t>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комплекса по производству куриного яйца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6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70" y="794020"/>
            <a:ext cx="3817735" cy="1951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172522"/>
            <a:ext cx="58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ГРАФИК РЕАЛИЗАЦИИ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314325" y="4916671"/>
            <a:ext cx="1539527" cy="571164"/>
          </a:xfrm>
          <a:prstGeom prst="homePlate">
            <a:avLst>
              <a:gd name="adj" fmla="val 1551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проектной документации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Оформление права на земельный участок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Получение </a:t>
            </a:r>
            <a:r>
              <a:rPr lang="ru-RU" sz="1000" dirty="0" smtClean="0">
                <a:solidFill>
                  <a:schemeClr val="tx1"/>
                </a:solidFill>
              </a:rPr>
              <a:t>разрешения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на </a:t>
            </a:r>
            <a:r>
              <a:rPr lang="ru-RU" sz="1000" dirty="0">
                <a:solidFill>
                  <a:schemeClr val="tx1"/>
                </a:solidFill>
              </a:rPr>
              <a:t>строительство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1606612" y="5448298"/>
            <a:ext cx="1905000" cy="986058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Привлечение финансирования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Строительство </a:t>
            </a:r>
            <a:r>
              <a:rPr lang="ru-RU" sz="1000" dirty="0">
                <a:solidFill>
                  <a:schemeClr val="tx1"/>
                </a:solidFill>
              </a:rPr>
              <a:t>объектов и инфраструктуры.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Увеличение мощности инженерных </a:t>
            </a:r>
            <a:r>
              <a:rPr lang="ru-RU" sz="1000" dirty="0" smtClean="0">
                <a:solidFill>
                  <a:schemeClr val="tx1"/>
                </a:solidFill>
              </a:rPr>
              <a:t>сетей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208874" y="6104238"/>
            <a:ext cx="1905000" cy="461319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Приобретение оборудования.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Монтаж </a:t>
            </a:r>
            <a:r>
              <a:rPr lang="ru-RU" sz="1000" dirty="0" smtClean="0">
                <a:solidFill>
                  <a:schemeClr val="tx1"/>
                </a:solidFill>
              </a:rPr>
              <a:t>оборудования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Закупка молодняка.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5232530" y="4867443"/>
            <a:ext cx="1309734" cy="990264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Ввод </a:t>
            </a:r>
            <a:r>
              <a:rPr lang="ru-RU" sz="1000" dirty="0" smtClean="0">
                <a:solidFill>
                  <a:schemeClr val="tx1"/>
                </a:solidFill>
              </a:rPr>
              <a:t> комплекса в эксплуатацию.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Начало </a:t>
            </a:r>
            <a:r>
              <a:rPr lang="ru-RU" sz="1000" dirty="0">
                <a:solidFill>
                  <a:schemeClr val="tx1"/>
                </a:solidFill>
              </a:rPr>
              <a:t>выпуска продукции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7117487" y="4683977"/>
            <a:ext cx="1020599" cy="656887"/>
          </a:xfrm>
          <a:prstGeom prst="homePlate">
            <a:avLst>
              <a:gd name="adj" fmla="val 1735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Выход на проектную мощность</a:t>
            </a:r>
          </a:p>
        </p:txBody>
      </p:sp>
      <p:pic>
        <p:nvPicPr>
          <p:cNvPr id="115" name="Рисунок 1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9884" y="1847597"/>
            <a:ext cx="2723455" cy="2238966"/>
          </a:xfrm>
          <a:prstGeom prst="rect">
            <a:avLst/>
          </a:prstGeom>
        </p:spPr>
      </p:pic>
      <p:sp>
        <p:nvSpPr>
          <p:cNvPr id="116" name="Овал 115"/>
          <p:cNvSpPr/>
          <p:nvPr>
            <p:custDataLst>
              <p:tags r:id="rId3"/>
            </p:custDataLst>
          </p:nvPr>
        </p:nvSpPr>
        <p:spPr>
          <a:xfrm>
            <a:off x="3997149" y="25793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>
            <p:custDataLst>
              <p:tags r:id="rId4"/>
            </p:custDataLst>
          </p:nvPr>
        </p:nvSpPr>
        <p:spPr>
          <a:xfrm>
            <a:off x="3873131" y="2756132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>
            <p:custDataLst>
              <p:tags r:id="rId5"/>
            </p:custDataLst>
          </p:nvPr>
        </p:nvSpPr>
        <p:spPr>
          <a:xfrm>
            <a:off x="3634728" y="282080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>
            <p:custDataLst>
              <p:tags r:id="rId6"/>
            </p:custDataLst>
          </p:nvPr>
        </p:nvSpPr>
        <p:spPr>
          <a:xfrm>
            <a:off x="3238613" y="352781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>
            <p:custDataLst>
              <p:tags r:id="rId7"/>
            </p:custDataLst>
          </p:nvPr>
        </p:nvSpPr>
        <p:spPr>
          <a:xfrm>
            <a:off x="3076422" y="293474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>
            <p:custDataLst>
              <p:tags r:id="rId8"/>
            </p:custDataLst>
          </p:nvPr>
        </p:nvSpPr>
        <p:spPr>
          <a:xfrm>
            <a:off x="2954067" y="2685410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>
            <p:custDataLst>
              <p:tags r:id="rId9"/>
            </p:custDataLst>
          </p:nvPr>
        </p:nvSpPr>
        <p:spPr>
          <a:xfrm>
            <a:off x="3354672" y="22336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>
            <p:custDataLst>
              <p:tags r:id="rId10"/>
            </p:custDataLst>
          </p:nvPr>
        </p:nvSpPr>
        <p:spPr>
          <a:xfrm>
            <a:off x="2669522" y="2298337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>
            <p:custDataLst>
              <p:tags r:id="rId11"/>
            </p:custDataLst>
          </p:nvPr>
        </p:nvSpPr>
        <p:spPr>
          <a:xfrm>
            <a:off x="2552731" y="275008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>
            <p:custDataLst>
              <p:tags r:id="rId12"/>
            </p:custDataLst>
          </p:nvPr>
        </p:nvSpPr>
        <p:spPr>
          <a:xfrm>
            <a:off x="2707554" y="298156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>
            <p:custDataLst>
              <p:tags r:id="rId13"/>
            </p:custDataLst>
          </p:nvPr>
        </p:nvSpPr>
        <p:spPr>
          <a:xfrm>
            <a:off x="2419556" y="34398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>
            <p:custDataLst>
              <p:tags r:id="rId14"/>
            </p:custDataLst>
          </p:nvPr>
        </p:nvSpPr>
        <p:spPr>
          <a:xfrm>
            <a:off x="3629342" y="2284953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Ярославль</a:t>
            </a:r>
          </a:p>
        </p:txBody>
      </p:sp>
      <p:sp>
        <p:nvSpPr>
          <p:cNvPr id="129" name="TextBox 128"/>
          <p:cNvSpPr txBox="1"/>
          <p:nvPr>
            <p:custDataLst>
              <p:tags r:id="rId15"/>
            </p:custDataLst>
          </p:nvPr>
        </p:nvSpPr>
        <p:spPr>
          <a:xfrm>
            <a:off x="3994768" y="2486129"/>
            <a:ext cx="599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Кострома</a:t>
            </a:r>
          </a:p>
        </p:txBody>
      </p:sp>
      <p:sp>
        <p:nvSpPr>
          <p:cNvPr id="130" name="TextBox 129"/>
          <p:cNvSpPr txBox="1"/>
          <p:nvPr>
            <p:custDataLst>
              <p:tags r:id="rId16"/>
            </p:custDataLst>
          </p:nvPr>
        </p:nvSpPr>
        <p:spPr>
          <a:xfrm>
            <a:off x="3391205" y="2944009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Рязань</a:t>
            </a:r>
          </a:p>
        </p:txBody>
      </p:sp>
      <p:sp>
        <p:nvSpPr>
          <p:cNvPr id="131" name="TextBox 130"/>
          <p:cNvSpPr txBox="1"/>
          <p:nvPr>
            <p:custDataLst>
              <p:tags r:id="rId17"/>
            </p:custDataLst>
          </p:nvPr>
        </p:nvSpPr>
        <p:spPr>
          <a:xfrm>
            <a:off x="3037074" y="3237885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Липецк</a:t>
            </a:r>
          </a:p>
        </p:txBody>
      </p:sp>
      <p:sp>
        <p:nvSpPr>
          <p:cNvPr id="132" name="TextBox 131"/>
          <p:cNvSpPr txBox="1"/>
          <p:nvPr>
            <p:custDataLst>
              <p:tags r:id="rId18"/>
            </p:custDataLst>
          </p:nvPr>
        </p:nvSpPr>
        <p:spPr>
          <a:xfrm>
            <a:off x="2547663" y="3505597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Воронеж</a:t>
            </a:r>
          </a:p>
        </p:txBody>
      </p:sp>
      <p:sp>
        <p:nvSpPr>
          <p:cNvPr id="133" name="TextBox 132"/>
          <p:cNvSpPr txBox="1"/>
          <p:nvPr>
            <p:custDataLst>
              <p:tags r:id="rId19"/>
            </p:custDataLst>
          </p:nvPr>
        </p:nvSpPr>
        <p:spPr>
          <a:xfrm>
            <a:off x="3258759" y="3428658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Тамбов</a:t>
            </a:r>
          </a:p>
        </p:txBody>
      </p:sp>
      <p:sp>
        <p:nvSpPr>
          <p:cNvPr id="134" name="TextBox 133"/>
          <p:cNvSpPr txBox="1"/>
          <p:nvPr>
            <p:custDataLst>
              <p:tags r:id="rId20"/>
            </p:custDataLst>
          </p:nvPr>
        </p:nvSpPr>
        <p:spPr>
          <a:xfrm>
            <a:off x="3178972" y="203920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Тверь</a:t>
            </a:r>
          </a:p>
        </p:txBody>
      </p:sp>
      <p:sp>
        <p:nvSpPr>
          <p:cNvPr id="135" name="TextBox 134"/>
          <p:cNvSpPr txBox="1"/>
          <p:nvPr>
            <p:custDataLst>
              <p:tags r:id="rId21"/>
            </p:custDataLst>
          </p:nvPr>
        </p:nvSpPr>
        <p:spPr>
          <a:xfrm>
            <a:off x="2272926" y="2104673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yriad Pro Cond" pitchFamily="34" charset="0"/>
              </a:rPr>
              <a:t>Смоленск</a:t>
            </a:r>
            <a:endParaRPr lang="ru-RU" sz="1000" dirty="0">
              <a:latin typeface="Myriad Pro Cond" pitchFamily="34" charset="0"/>
            </a:endParaRPr>
          </a:p>
        </p:txBody>
      </p:sp>
      <p:sp>
        <p:nvSpPr>
          <p:cNvPr id="136" name="TextBox 135"/>
          <p:cNvSpPr txBox="1"/>
          <p:nvPr>
            <p:custDataLst>
              <p:tags r:id="rId22"/>
            </p:custDataLst>
          </p:nvPr>
        </p:nvSpPr>
        <p:spPr>
          <a:xfrm>
            <a:off x="2159760" y="264047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Брянск</a:t>
            </a:r>
          </a:p>
        </p:txBody>
      </p:sp>
      <p:sp>
        <p:nvSpPr>
          <p:cNvPr id="137" name="TextBox 136"/>
          <p:cNvSpPr txBox="1"/>
          <p:nvPr>
            <p:custDataLst>
              <p:tags r:id="rId23"/>
            </p:custDataLst>
          </p:nvPr>
        </p:nvSpPr>
        <p:spPr>
          <a:xfrm>
            <a:off x="2670600" y="267594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Калуга</a:t>
            </a:r>
          </a:p>
        </p:txBody>
      </p:sp>
      <p:sp>
        <p:nvSpPr>
          <p:cNvPr id="138" name="TextBox 137"/>
          <p:cNvSpPr txBox="1"/>
          <p:nvPr>
            <p:custDataLst>
              <p:tags r:id="rId24"/>
            </p:custDataLst>
          </p:nvPr>
        </p:nvSpPr>
        <p:spPr>
          <a:xfrm>
            <a:off x="3071364" y="2828945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Тула</a:t>
            </a:r>
          </a:p>
        </p:txBody>
      </p:sp>
      <p:sp>
        <p:nvSpPr>
          <p:cNvPr id="139" name="TextBox 138"/>
          <p:cNvSpPr txBox="1"/>
          <p:nvPr>
            <p:custDataLst>
              <p:tags r:id="rId25"/>
            </p:custDataLst>
          </p:nvPr>
        </p:nvSpPr>
        <p:spPr>
          <a:xfrm>
            <a:off x="3634728" y="2759095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Владимир</a:t>
            </a:r>
          </a:p>
        </p:txBody>
      </p:sp>
      <p:sp>
        <p:nvSpPr>
          <p:cNvPr id="140" name="TextBox 139"/>
          <p:cNvSpPr txBox="1"/>
          <p:nvPr>
            <p:custDataLst>
              <p:tags r:id="rId26"/>
            </p:custDataLst>
          </p:nvPr>
        </p:nvSpPr>
        <p:spPr>
          <a:xfrm>
            <a:off x="3878310" y="2652958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Иваново</a:t>
            </a:r>
          </a:p>
        </p:txBody>
      </p:sp>
      <p:sp>
        <p:nvSpPr>
          <p:cNvPr id="141" name="TextBox 140"/>
          <p:cNvSpPr txBox="1"/>
          <p:nvPr>
            <p:custDataLst>
              <p:tags r:id="rId27"/>
            </p:custDataLst>
          </p:nvPr>
        </p:nvSpPr>
        <p:spPr>
          <a:xfrm>
            <a:off x="2550198" y="2991752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Орёл</a:t>
            </a:r>
          </a:p>
        </p:txBody>
      </p:sp>
      <p:sp>
        <p:nvSpPr>
          <p:cNvPr id="142" name="TextBox 141"/>
          <p:cNvSpPr txBox="1"/>
          <p:nvPr>
            <p:custDataLst>
              <p:tags r:id="rId28"/>
            </p:custDataLst>
          </p:nvPr>
        </p:nvSpPr>
        <p:spPr>
          <a:xfrm>
            <a:off x="2128297" y="308853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Курск</a:t>
            </a:r>
          </a:p>
        </p:txBody>
      </p:sp>
      <p:sp>
        <p:nvSpPr>
          <p:cNvPr id="143" name="TextBox 142"/>
          <p:cNvSpPr txBox="1"/>
          <p:nvPr>
            <p:custDataLst>
              <p:tags r:id="rId29"/>
            </p:custDataLst>
          </p:nvPr>
        </p:nvSpPr>
        <p:spPr>
          <a:xfrm>
            <a:off x="1994701" y="3247243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Белгород</a:t>
            </a:r>
          </a:p>
        </p:txBody>
      </p:sp>
      <p:sp>
        <p:nvSpPr>
          <p:cNvPr id="145" name="Овал 144"/>
          <p:cNvSpPr/>
          <p:nvPr>
            <p:custDataLst>
              <p:tags r:id="rId30"/>
            </p:custDataLst>
          </p:nvPr>
        </p:nvSpPr>
        <p:spPr>
          <a:xfrm>
            <a:off x="1953393" y="1489338"/>
            <a:ext cx="2984454" cy="298445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>
            <p:custDataLst>
              <p:tags r:id="rId31"/>
            </p:custDataLst>
          </p:nvPr>
        </p:nvCxnSpPr>
        <p:spPr>
          <a:xfrm>
            <a:off x="976624" y="1982871"/>
            <a:ext cx="1199276" cy="179655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984935" y="1519346"/>
            <a:ext cx="2191473" cy="4635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171451" y="4134188"/>
            <a:ext cx="8820148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8821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8042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8511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8109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Овал 53"/>
          <p:cNvSpPr/>
          <p:nvPr>
            <p:custDataLst>
              <p:tags r:id="rId32"/>
            </p:custDataLst>
          </p:nvPr>
        </p:nvSpPr>
        <p:spPr>
          <a:xfrm>
            <a:off x="2789765" y="374284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2467627" y="3194137"/>
            <a:ext cx="45719" cy="6263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94137" y="2605414"/>
            <a:ext cx="237995" cy="1878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118654" y="1853853"/>
            <a:ext cx="3912612" cy="211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>
            <p:custDataLst>
              <p:tags r:id="rId33"/>
            </p:custDataLst>
          </p:nvPr>
        </p:nvSpPr>
        <p:spPr>
          <a:xfrm>
            <a:off x="5876726" y="1860719"/>
            <a:ext cx="626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>
                <a:latin typeface="Myriad Pro Cond" pitchFamily="34" charset="0"/>
              </a:rPr>
              <a:t>Железногорский</a:t>
            </a:r>
            <a:endParaRPr lang="ru-RU" sz="900" dirty="0" smtClean="0">
              <a:latin typeface="Myriad Pro Cond" pitchFamily="34" charset="0"/>
            </a:endParaRPr>
          </a:p>
          <a:p>
            <a:pPr algn="ctr"/>
            <a:r>
              <a:rPr lang="ru-RU" sz="900" dirty="0" smtClean="0">
                <a:latin typeface="Myriad Pro Cond" pitchFamily="34" charset="0"/>
              </a:rPr>
              <a:t>район</a:t>
            </a:r>
            <a:endParaRPr lang="ru-RU" sz="900" dirty="0">
              <a:latin typeface="Myriad Pro Cond" pitchFamily="34" charset="0"/>
            </a:endParaRPr>
          </a:p>
        </p:txBody>
      </p:sp>
      <p:sp>
        <p:nvSpPr>
          <p:cNvPr id="53" name="Блок-схема: узел 52"/>
          <p:cNvSpPr/>
          <p:nvPr/>
        </p:nvSpPr>
        <p:spPr>
          <a:xfrm>
            <a:off x="6319683" y="2064774"/>
            <a:ext cx="73742" cy="58994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205107" y="123587"/>
            <a:ext cx="378789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Курская </a:t>
            </a:r>
            <a:r>
              <a:rPr lang="ru-RU" sz="1200" b="1" dirty="0">
                <a:solidFill>
                  <a:schemeClr val="bg1"/>
                </a:solidFill>
              </a:rPr>
              <a:t>область</a:t>
            </a:r>
          </a:p>
          <a:p>
            <a:pPr algn="r"/>
            <a:r>
              <a:rPr lang="ru-RU" sz="1150" b="1" dirty="0" smtClean="0">
                <a:solidFill>
                  <a:schemeClr val="bg1"/>
                </a:solidFill>
              </a:rPr>
              <a:t>Строительство комплекса по производству куриного яйца</a:t>
            </a:r>
            <a:endParaRPr lang="ru-RU" sz="11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26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01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ОБЗОР ОТРАСЛИ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61662" y="886896"/>
            <a:ext cx="5331336" cy="2343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</a:rPr>
              <a:t>Российский рынок яиц в последние годы показывает положительный тренд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Цены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куриное яйцо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стабильны.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Растет  внутреннее региональное производство  зерновых культур, что создает соответствующую 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внутрирегиональную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кормовую базу.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</a:rPr>
              <a:t>Среди ключевых характеристик отечественного рынка можно выделить стабильный рост потребления яиц и устойчивое увеличение объемов внутреннего производства.</a:t>
            </a: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Ожидается расширение экспорта российской продукции на рынки Ближнего Востока, Юго-Восточной Азии, Африки и ближнего зарубежья.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484" y="2691581"/>
            <a:ext cx="3088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</a:t>
            </a:r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производители куриных яиц в России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1662" y="3258332"/>
            <a:ext cx="5331336" cy="20184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Поставки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кормов для птицы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будут осуществляться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территории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Курской области,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имеется достаточный объем производства зерновых культур (овес, пшеница, ячмень и пр.).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Имеется возможность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подготовки квалифицированных кадров, в г.Курске расположен ФГБОУ ВО Курская ГСХА.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подготовительной фазе проекта планируется проведение профессионального обучения кадровых ресурсов, планируется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кадровые ресурсы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257498"/>
              </p:ext>
            </p:extLst>
          </p:nvPr>
        </p:nvGraphicFramePr>
        <p:xfrm>
          <a:off x="3661662" y="5793211"/>
          <a:ext cx="5331336" cy="56353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327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4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1767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Внутрирегиональная</a:t>
                      </a:r>
                      <a:r>
                        <a:rPr lang="ru-RU" sz="105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переработка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80% выпускаемой продукции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76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Розничная продажа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20% выпускаемой продукции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661663" y="881357"/>
            <a:ext cx="5331336" cy="32352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ОТРАСЛЕВЫЕ ТРЕНДЫ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685" y="914277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661662" y="3250202"/>
            <a:ext cx="5331336" cy="3231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ОБЕСПЕЧЕННОСТЬ РЕСУРСАМИ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251" y="3263738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661662" y="5421000"/>
            <a:ext cx="5331336" cy="37220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ПОТЕНЦИАЛЬНЫЕ ПОТРЕБИТЕЛИ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217" y="5476646"/>
            <a:ext cx="262825" cy="2547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5205107" y="123587"/>
            <a:ext cx="378789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Курская </a:t>
            </a:r>
            <a:r>
              <a:rPr lang="ru-RU" sz="1200" b="1" dirty="0">
                <a:solidFill>
                  <a:schemeClr val="bg1"/>
                </a:solidFill>
              </a:rPr>
              <a:t>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комплекса по производству куриного яйца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 descr="ris.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212" y="1017637"/>
            <a:ext cx="2802193" cy="16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scan\ОРЛОВА\фо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858" y="2920180"/>
            <a:ext cx="3392128" cy="188784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934" y="5117690"/>
            <a:ext cx="2241755" cy="174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280219" y="4807974"/>
            <a:ext cx="30750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Промышленное производство куриного яйца по федеральным округам в январе-августе 2018 года</a:t>
            </a:r>
            <a:endParaRPr lang="ru-RU" sz="105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226" y="737415"/>
            <a:ext cx="3398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производства яиц в 2013-2018 гг., млн.шт.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143536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820000"/>
                </a:solidFill>
              </a:rPr>
              <a:t>2,0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потребность 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787588"/>
            <a:ext cx="8505824" cy="169558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инвестором проекта с последующей эксплуатацией производственного объекта в качестве собственника. Наличие опыт а в реализации подобных проектов.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Курской области окажет содействие инвестору в предоставлении земельного участка для реализации проекта в аренду без торгов на условиях действующего законодательства, предоставление мер государственной поддержки инвесторов, предусмотренных действующим законодательством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325" y="4787588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УЧАСТИЯ В ПРОЕКТЕ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28467" y="2979144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5,6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1100" b="1" dirty="0" smtClean="0">
                <a:solidFill>
                  <a:schemeClr val="accent3">
                    <a:lumMod val="50000"/>
                  </a:schemeClr>
                </a:solidFill>
              </a:rPr>
              <a:t>PP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1857" y="2989804"/>
            <a:ext cx="22060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13,4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992994"/>
            <a:ext cx="229261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0,5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0249" y="2257023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05107" y="123587"/>
            <a:ext cx="378789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Курская </a:t>
            </a:r>
            <a:r>
              <a:rPr lang="ru-RU" sz="1200" b="1" dirty="0">
                <a:solidFill>
                  <a:schemeClr val="bg1"/>
                </a:solidFill>
              </a:rPr>
              <a:t>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комплекса по производству куриного яйца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68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708245"/>
              </p:ext>
            </p:extLst>
          </p:nvPr>
        </p:nvGraphicFramePr>
        <p:xfrm>
          <a:off x="2047875" y="2944774"/>
          <a:ext cx="6610349" cy="1741978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Романенко Артур Олегович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– генеральный директор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(4712) 70-70-47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mail:</a:t>
                      </a:r>
                      <a:r>
                        <a:rPr lang="en-US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kurskinvest@yandex.ru</a:t>
                      </a:r>
                      <a:endParaRPr lang="en-US" sz="14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http</a:t>
                      </a:r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://kurskoblinvest.ru/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2961" y="103059"/>
            <a:ext cx="3266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Курская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79121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3212</TotalTime>
  <Words>733</Words>
  <Application>Microsoft Office PowerPoint</Application>
  <PresentationFormat>Экран (4:3)</PresentationFormat>
  <Paragraphs>142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HeliosCond</vt:lpstr>
      <vt:lpstr>Calibri</vt:lpstr>
      <vt:lpstr>Times New Roman</vt:lpstr>
      <vt:lpstr>_Entypo</vt:lpstr>
      <vt:lpstr>Myriad Pro Cond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АННА</cp:lastModifiedBy>
  <cp:revision>208</cp:revision>
  <cp:lastPrinted>2020-03-12T13:36:58Z</cp:lastPrinted>
  <dcterms:created xsi:type="dcterms:W3CDTF">2020-02-13T13:38:48Z</dcterms:created>
  <dcterms:modified xsi:type="dcterms:W3CDTF">2020-03-31T05:37:55Z</dcterms:modified>
</cp:coreProperties>
</file>