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2" r:id="rId6"/>
    <p:sldId id="258" r:id="rId7"/>
    <p:sldId id="274" r:id="rId8"/>
    <p:sldId id="273" r:id="rId9"/>
  </p:sldIdLst>
  <p:sldSz cx="9144000" cy="6858000" type="screen4x3"/>
  <p:notesSz cx="6797675" cy="9926638"/>
  <p:embeddedFontLst>
    <p:embeddedFont>
      <p:font typeface="_Entyp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yriad Pro Cond" panose="020B0506030403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HeliosCond" panose="04000500000000000000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444"/>
      </p:cViewPr>
      <p:guideLst>
        <p:guide orient="horz" pos="1207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87246810505E-2"/>
          <c:y val="0.1456429367304147"/>
          <c:w val="0.52036515275021811"/>
          <c:h val="0.71930060836006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821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D-46AE-BD1F-805F70D07D8E}"/>
              </c:ext>
            </c:extLst>
          </c:dPt>
          <c:dPt>
            <c:idx val="1"/>
            <c:bubble3D val="0"/>
            <c:spPr>
              <a:solidFill>
                <a:srgbClr val="00469B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D-46AE-BD1F-805F70D07D8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6D-46AE-BD1F-805F70D07D8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6D-46AE-BD1F-805F70D07D8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6D-46AE-BD1F-805F70D07D8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6D-46AE-BD1F-805F70D07D8E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Инициатор</c:v>
                </c:pt>
                <c:pt idx="1">
                  <c:v>РФПИ</c:v>
                </c:pt>
                <c:pt idx="2">
                  <c:v>Регион</c:v>
                </c:pt>
                <c:pt idx="3">
                  <c:v>Банки / Со-инвесторы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150</c:v>
                </c:pt>
                <c:pt idx="3" formatCode="0.0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6D-46AE-BD1F-805F70D0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3556192250533552"/>
          <c:y val="0.34826983325096328"/>
          <c:w val="0.45091744474192474"/>
          <c:h val="0.32034852577958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87246810505E-2"/>
          <c:y val="0.1456429367304147"/>
          <c:w val="0.52036515275021811"/>
          <c:h val="0.71930060836006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821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0A-44A7-BD5C-CB0A2F32CE8A}"/>
              </c:ext>
            </c:extLst>
          </c:dPt>
          <c:dPt>
            <c:idx val="1"/>
            <c:bubble3D val="0"/>
            <c:spPr>
              <a:solidFill>
                <a:srgbClr val="00469B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0A-44A7-BD5C-CB0A2F32CE8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0A-44A7-BD5C-CB0A2F32CE8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0A-44A7-BD5C-CB0A2F32CE8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0A-44A7-BD5C-CB0A2F32CE8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56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0A-44A7-BD5C-CB0A2F32CE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0A-44A7-BD5C-CB0A2F32CE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Оборудование</c:v>
                </c:pt>
                <c:pt idx="1">
                  <c:v>Строительство</c:v>
                </c:pt>
                <c:pt idx="2">
                  <c:v>Земельный участок</c:v>
                </c:pt>
                <c:pt idx="3">
                  <c:v>Транспорт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276</c:v>
                </c:pt>
                <c:pt idx="1">
                  <c:v>153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0A-44A7-BD5C-CB0A2F32C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53556192250533552"/>
          <c:y val="4.6176375056445305E-2"/>
          <c:w val="0.46443807749466454"/>
          <c:h val="0.95382362494355466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9.pn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33750" y="2742613"/>
            <a:ext cx="5857875" cy="7408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ЗАВОДА ПО ПЕРЕРАБОТКЕ ПОЛИМЕРОВ: </a:t>
            </a:r>
          </a:p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Термоформирование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изделий из плоских заготовок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Калужская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5079" y="970687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i="1" dirty="0">
                <a:solidFill>
                  <a:srgbClr val="820000"/>
                </a:solidFill>
              </a:rPr>
              <a:t>МАКЕТ  ИНВЕСТИЦИОННОГО 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933771"/>
            <a:ext cx="4381915" cy="138629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105 млн руб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– потребность в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заемных средствах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Форма: кредит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 млн руб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со ставкой не более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8,5%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4933770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886897"/>
            <a:ext cx="4447221" cy="124042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завода по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термоформированию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изделий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 – 8 тыс. тонн в год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7" y="4970271"/>
            <a:ext cx="347502" cy="3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8958" y="2629309"/>
            <a:ext cx="4447221" cy="216616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959" y="2618435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СТРУКТУРА ИНВЕСТИЦИИ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8" y="2665251"/>
            <a:ext cx="317019" cy="317019"/>
          </a:xfrm>
          <a:prstGeom prst="rect">
            <a:avLst/>
          </a:prstGeom>
        </p:spPr>
      </p:pic>
      <p:graphicFrame>
        <p:nvGraphicFramePr>
          <p:cNvPr id="26" name="Диаграмма 35"/>
          <p:cNvGraphicFramePr/>
          <p:nvPr>
            <p:extLst>
              <p:ext uri="{D42A27DB-BD31-4B8C-83A1-F6EECF244321}">
                <p14:modId xmlns:p14="http://schemas.microsoft.com/office/powerpoint/2010/main" val="1012536700"/>
              </p:ext>
            </p:extLst>
          </p:nvPr>
        </p:nvGraphicFramePr>
        <p:xfrm>
          <a:off x="316007" y="3105745"/>
          <a:ext cx="2268311" cy="16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73"/>
          <p:cNvGraphicFramePr/>
          <p:nvPr>
            <p:extLst>
              <p:ext uri="{D42A27DB-BD31-4B8C-83A1-F6EECF244321}">
                <p14:modId xmlns:p14="http://schemas.microsoft.com/office/powerpoint/2010/main" val="917782832"/>
              </p:ext>
            </p:extLst>
          </p:nvPr>
        </p:nvGraphicFramePr>
        <p:xfrm>
          <a:off x="2402043" y="3092109"/>
          <a:ext cx="2268311" cy="16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6307" y="3697157"/>
            <a:ext cx="780628" cy="43087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150</a:t>
            </a:r>
            <a:endParaRPr lang="ru-RU" sz="14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cs typeface="Arial" panose="020B0604020202020204" pitchFamily="34" charset="0"/>
              </a:rPr>
              <a:t>м</a:t>
            </a:r>
            <a:r>
              <a:rPr lang="ru-RU" sz="800" dirty="0" smtClean="0">
                <a:latin typeface="+mn-lt"/>
                <a:cs typeface="Arial" panose="020B0604020202020204" pitchFamily="34" charset="0"/>
              </a:rPr>
              <a:t>лн руб</a:t>
            </a:r>
            <a:r>
              <a:rPr lang="ru-RU" sz="800" dirty="0">
                <a:latin typeface="+mn-lt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5778" y="3666549"/>
            <a:ext cx="780628" cy="35905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sz="1400" b="1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150</a:t>
            </a:r>
            <a:endParaRPr lang="ru-RU" sz="14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cs typeface="Arial" panose="020B0604020202020204" pitchFamily="34" charset="0"/>
              </a:rPr>
              <a:t>м</a:t>
            </a:r>
            <a:r>
              <a:rPr lang="ru-RU" sz="800" dirty="0" smtClean="0">
                <a:latin typeface="+mn-lt"/>
                <a:cs typeface="Arial" panose="020B0604020202020204" pitchFamily="34" charset="0"/>
              </a:rPr>
              <a:t>лн руб</a:t>
            </a:r>
            <a:r>
              <a:rPr lang="ru-RU" sz="800" dirty="0">
                <a:latin typeface="+mn-lt"/>
                <a:cs typeface="Arial" panose="020B0604020202020204" pitchFamily="34" charset="0"/>
              </a:rPr>
              <a:t>..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8491"/>
              </p:ext>
            </p:extLst>
          </p:nvPr>
        </p:nvGraphicFramePr>
        <p:xfrm>
          <a:off x="4863759" y="1285323"/>
          <a:ext cx="4217461" cy="480614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Наличие идеи и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потребности в продукции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94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150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39,4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Рентабельность 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EBITDA,</a:t>
                      </a:r>
                      <a:r>
                        <a:rPr lang="en-US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52,3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112,42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27%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PI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1,33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окупаемости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(DPBP)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4,9 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Термоформование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изделий из плоских (листовых или плёночных)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заготовок - один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основных методов переработки полимерных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материалов.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Термоформование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объединяет несколько технологических методов: вакуумное, пневматическое, механическое, а также и некоторые другие виды формования нагретых полимерных листовых или плёночных заготовок, при этом возможны их различные комбинации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методов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термоформования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достаточно проста: листовую или плёночную полимерную заготовку нагревают до температуры высокоэластического состояния, а затем, деформируя её различными способами, придают последней необходимую форму, фиксация которой осуществляется путём охлаждения отформованного изделия. 	</a:t>
            </a:r>
            <a:endParaRPr lang="ru-RU" sz="110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ПЛЮСЫ ТЕХНОЛОГИИ:</a:t>
            </a: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Простота;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Компактность;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Экономичность;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Низкая стоимость технологической оснастки;</a:t>
            </a:r>
          </a:p>
          <a:p>
            <a:pPr lvl="2"/>
            <a:endParaRPr lang="ru-RU" sz="110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ВИДЫ ПРОДУКЦИИ:</a:t>
            </a:r>
            <a:endParaRPr lang="ru-RU" sz="1100" b="1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тары и упаковки для пищевой, парфюмерной, фармацевтической, нефтяной промышленности;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Одноразовая посуда;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10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10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Калужская область 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полимерная продукция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540 тонн в год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172522"/>
            <a:ext cx="58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ГРАФИК 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729000" y="4352593"/>
            <a:ext cx="1905000" cy="358806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Приобретение участка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Получение разрешения на строительство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764071" y="5367070"/>
            <a:ext cx="2711023" cy="820732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Строительство объектов и инфраструктуры.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Увеличение мощности инженерных сетей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Привлечение финансирования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2180222" y="4483919"/>
            <a:ext cx="1905000" cy="438151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Монтаж оборудования.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2410067" y="5888417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Ввод в эксплуатацию завода.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Начало выпуска продукции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83694" y="4861607"/>
            <a:ext cx="3625338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41592" y="4952630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0813" y="4952630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2021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204070" y="794020"/>
            <a:ext cx="8932609" cy="5853643"/>
            <a:chOff x="204070" y="794020"/>
            <a:chExt cx="8932609" cy="5853643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539" y="1847596"/>
              <a:ext cx="5230445" cy="4800067"/>
            </a:xfrm>
            <a:prstGeom prst="rect">
              <a:avLst/>
            </a:prstGeom>
          </p:spPr>
        </p:pic>
        <p:grpSp>
          <p:nvGrpSpPr>
            <p:cNvPr id="53" name="Группа 52"/>
            <p:cNvGrpSpPr/>
            <p:nvPr/>
          </p:nvGrpSpPr>
          <p:grpSpPr>
            <a:xfrm>
              <a:off x="204070" y="794020"/>
              <a:ext cx="4733777" cy="3679772"/>
              <a:chOff x="204070" y="794020"/>
              <a:chExt cx="4733777" cy="3679772"/>
            </a:xfrm>
          </p:grpSpPr>
          <p:pic>
            <p:nvPicPr>
              <p:cNvPr id="60" name="Рисунок 59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70" y="794020"/>
                <a:ext cx="3817735" cy="1951860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593" y="1847596"/>
                <a:ext cx="2723455" cy="2238966"/>
              </a:xfrm>
              <a:prstGeom prst="rect">
                <a:avLst/>
              </a:prstGeom>
            </p:spPr>
          </p:pic>
          <p:sp>
            <p:nvSpPr>
              <p:cNvPr id="62" name="Овал 61"/>
              <p:cNvSpPr/>
              <p:nvPr>
                <p:custDataLst>
                  <p:tags r:id="rId3"/>
                </p:custDataLst>
              </p:nvPr>
            </p:nvSpPr>
            <p:spPr>
              <a:xfrm>
                <a:off x="3997149" y="2579364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>
                <p:custDataLst>
                  <p:tags r:id="rId4"/>
                </p:custDataLst>
              </p:nvPr>
            </p:nvSpPr>
            <p:spPr>
              <a:xfrm>
                <a:off x="3873131" y="2756132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>
                <p:custDataLst>
                  <p:tags r:id="rId5"/>
                </p:custDataLst>
              </p:nvPr>
            </p:nvSpPr>
            <p:spPr>
              <a:xfrm>
                <a:off x="3634728" y="2820805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>
                <p:custDataLst>
                  <p:tags r:id="rId6"/>
                </p:custDataLst>
              </p:nvPr>
            </p:nvSpPr>
            <p:spPr>
              <a:xfrm>
                <a:off x="3238613" y="3527811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>
                <p:custDataLst>
                  <p:tags r:id="rId7"/>
                </p:custDataLst>
              </p:nvPr>
            </p:nvSpPr>
            <p:spPr>
              <a:xfrm>
                <a:off x="3076422" y="2934743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>
                <p:custDataLst>
                  <p:tags r:id="rId8"/>
                </p:custDataLst>
              </p:nvPr>
            </p:nvSpPr>
            <p:spPr>
              <a:xfrm>
                <a:off x="2954067" y="2685410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>
                <p:custDataLst>
                  <p:tags r:id="rId9"/>
                </p:custDataLst>
              </p:nvPr>
            </p:nvSpPr>
            <p:spPr>
              <a:xfrm>
                <a:off x="3354672" y="2233664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69522" y="2298337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>
                <p:custDataLst>
                  <p:tags r:id="rId11"/>
                </p:custDataLst>
              </p:nvPr>
            </p:nvSpPr>
            <p:spPr>
              <a:xfrm>
                <a:off x="2552731" y="2750083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07554" y="2981565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484229" y="3192598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>
                <p:custDataLst>
                  <p:tags r:id="rId14"/>
                </p:custDataLst>
              </p:nvPr>
            </p:nvSpPr>
            <p:spPr>
              <a:xfrm>
                <a:off x="2419556" y="3439864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629342" y="2284953"/>
                <a:ext cx="6222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Ярославль</a:t>
                </a:r>
              </a:p>
            </p:txBody>
          </p:sp>
          <p:sp>
            <p:nvSpPr>
              <p:cNvPr id="75" name="TextBox 7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994768" y="2486129"/>
                <a:ext cx="59984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Кострома</a:t>
                </a:r>
              </a:p>
            </p:txBody>
          </p:sp>
          <p:sp>
            <p:nvSpPr>
              <p:cNvPr id="76" name="TextBox 7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391205" y="2944009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Рязань</a:t>
                </a:r>
              </a:p>
            </p:txBody>
          </p:sp>
          <p:sp>
            <p:nvSpPr>
              <p:cNvPr id="77" name="TextBox 7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037074" y="3237885"/>
                <a:ext cx="4892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Липецк</a:t>
                </a:r>
              </a:p>
            </p:txBody>
          </p:sp>
          <p:sp>
            <p:nvSpPr>
              <p:cNvPr id="78" name="TextBox 7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547663" y="3505597"/>
                <a:ext cx="5549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Воронеж</a:t>
                </a:r>
              </a:p>
            </p:txBody>
          </p:sp>
          <p:sp>
            <p:nvSpPr>
              <p:cNvPr id="79" name="TextBox 7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246233" y="3428658"/>
                <a:ext cx="4956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Тамбов</a:t>
                </a: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178972" y="2039208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Тверь</a:t>
                </a:r>
              </a:p>
            </p:txBody>
          </p:sp>
          <p:sp>
            <p:nvSpPr>
              <p:cNvPr id="81" name="TextBox 8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72926" y="2104673"/>
                <a:ext cx="5838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Смоленск</a:t>
                </a: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159760" y="2640479"/>
                <a:ext cx="4732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Брянск</a:t>
                </a:r>
              </a:p>
            </p:txBody>
          </p:sp>
          <p:sp>
            <p:nvSpPr>
              <p:cNvPr id="83" name="TextBox 8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670600" y="2675940"/>
                <a:ext cx="4587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Калуга</a:t>
                </a:r>
              </a:p>
            </p:txBody>
          </p:sp>
          <p:sp>
            <p:nvSpPr>
              <p:cNvPr id="84" name="TextBox 8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071364" y="2828945"/>
                <a:ext cx="3706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Тула</a:t>
                </a:r>
              </a:p>
            </p:txBody>
          </p:sp>
          <p:sp>
            <p:nvSpPr>
              <p:cNvPr id="85" name="TextBox 8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634728" y="2759095"/>
                <a:ext cx="6094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Владимир</a:t>
                </a:r>
              </a:p>
            </p:txBody>
          </p:sp>
          <p:sp>
            <p:nvSpPr>
              <p:cNvPr id="86" name="TextBox 8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878310" y="2652958"/>
                <a:ext cx="5437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Иваново</a:t>
                </a:r>
              </a:p>
            </p:txBody>
          </p:sp>
          <p:sp>
            <p:nvSpPr>
              <p:cNvPr id="87" name="TextBox 8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2550198" y="2991752"/>
                <a:ext cx="3898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Орёл</a:t>
                </a:r>
              </a:p>
            </p:txBody>
          </p:sp>
          <p:sp>
            <p:nvSpPr>
              <p:cNvPr id="88" name="TextBox 8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128297" y="3088537"/>
                <a:ext cx="4154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Курск</a:t>
                </a:r>
              </a:p>
            </p:txBody>
          </p:sp>
          <p:sp>
            <p:nvSpPr>
              <p:cNvPr id="89" name="TextBox 88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994701" y="3247243"/>
                <a:ext cx="5741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Белгород</a:t>
                </a:r>
              </a:p>
            </p:txBody>
          </p:sp>
          <p:sp>
            <p:nvSpPr>
              <p:cNvPr id="90" name="Овал 89"/>
              <p:cNvSpPr/>
              <p:nvPr>
                <p:custDataLst>
                  <p:tags r:id="rId31"/>
                </p:custDataLst>
              </p:nvPr>
            </p:nvSpPr>
            <p:spPr>
              <a:xfrm>
                <a:off x="1953393" y="1489338"/>
                <a:ext cx="2984454" cy="298445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1" name="Прямая соединительная линия 90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976624" y="1982871"/>
                <a:ext cx="1199276" cy="1796559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984935" y="1519346"/>
                <a:ext cx="2191473" cy="46352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Овал 92"/>
              <p:cNvSpPr/>
              <p:nvPr/>
            </p:nvSpPr>
            <p:spPr>
              <a:xfrm>
                <a:off x="2934571" y="2659953"/>
                <a:ext cx="105536" cy="10974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3195244" y="2605130"/>
                <a:ext cx="246734" cy="158459"/>
              </a:xfrm>
              <a:prstGeom prst="rect">
                <a:avLst/>
              </a:prstGeom>
              <a:solidFill>
                <a:srgbClr val="BCBD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6710601" y="1044300"/>
              <a:ext cx="2426078" cy="1104726"/>
              <a:chOff x="3114582" y="1489132"/>
              <a:chExt cx="2426078" cy="110472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3358652" y="1489132"/>
                <a:ext cx="21820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более </a:t>
                </a:r>
                <a:r>
                  <a:rPr lang="ru-RU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ru-RU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трлн</a:t>
                </a:r>
                <a:r>
                  <a:rPr lang="ru-RU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руб.</a:t>
                </a:r>
                <a:endPara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3114582" y="2162971"/>
                <a:ext cx="22316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объем инвестиций </a:t>
                </a:r>
              </a:p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 </a:t>
                </a:r>
                <a:r>
                  <a:rPr lang="en-US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2006</a:t>
                </a:r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года</a:t>
                </a: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5228928" y="1044300"/>
              <a:ext cx="1616879" cy="1274003"/>
              <a:chOff x="605884" y="2717162"/>
              <a:chExt cx="1616879" cy="127400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783381" y="2717162"/>
                <a:ext cx="12618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212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605884" y="3391001"/>
                <a:ext cx="1616879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инвестиционных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проектов</a:t>
                </a:r>
              </a:p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реализуется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ОБЗОР ОТРАСЛИ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707" y="886896"/>
            <a:ext cx="4096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пропилена, тыс. т/г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5220" y="1197368"/>
            <a:ext cx="4274452" cy="10715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Рынок полипропилена характеризуется как динамично развивающийся </a:t>
            </a:r>
            <a:r>
              <a:rPr lang="en-US" sz="1050" dirty="0"/>
              <a:t>AGGR</a:t>
            </a:r>
            <a:r>
              <a:rPr lang="ru-RU" sz="400" dirty="0"/>
              <a:t>2011-2015</a:t>
            </a:r>
            <a:r>
              <a:rPr lang="en-US" sz="1050" dirty="0"/>
              <a:t> – 8%</a:t>
            </a:r>
            <a:endParaRPr lang="ru-RU" sz="105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Запуск новых производств полипропилена в 2013 г. ( в том числе Тобольск-Полимер производительностью 500 </a:t>
            </a:r>
            <a:r>
              <a:rPr lang="ru-RU" sz="1050" dirty="0" err="1"/>
              <a:t>тыс.т</a:t>
            </a:r>
            <a:r>
              <a:rPr lang="ru-RU" sz="1050" dirty="0"/>
              <a:t>./г) и выход на мощности в 2015 г. способствовал росту рынка потребления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55219" y="2245970"/>
            <a:ext cx="4274452" cy="14942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Дефицит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мощностей по производству  полиэтилена высокой плотности (ПЭВП) и линейного полиэтилена низкой плотности (ЛПЭНП) в РФ ограничивает развитие потребления данных типов полиэтилена, которые занимают долю более 70% от общего потребления ПЭ</a:t>
            </a:r>
          </a:p>
          <a:p>
            <a:pPr marL="176213" indent="-17621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Запуск ЗСНХ позволит покрыть неудовлетворенный спрос ПЭВП и ЛПЭНП и даст импульс к развитию переработки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325" y="3684495"/>
            <a:ext cx="3744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полиолефинов в РФ, тыс. т/г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221" y="814165"/>
            <a:ext cx="4274452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ЦЕЛЕСООБРАЗНОСТЬ РЕАЛИЗАЦИИ 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7" y="981074"/>
            <a:ext cx="279961" cy="27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6" y="1321026"/>
            <a:ext cx="4204259" cy="213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4258153"/>
            <a:ext cx="4297805" cy="22246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55219" y="4272010"/>
            <a:ext cx="4274452" cy="221079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050" dirty="0"/>
              <a:t>С конца </a:t>
            </a:r>
            <a:r>
              <a:rPr lang="ru-RU" sz="1050" dirty="0" smtClean="0"/>
              <a:t>февраля 2020 г. </a:t>
            </a:r>
            <a:r>
              <a:rPr lang="ru-RU" sz="1050" dirty="0"/>
              <a:t>спрос на полиэтилен высокого давления (ПВД) на российском рынке ощутимо вырос, начался постепенный рост цен. На прошлой неделе ограниченное предложение у ряда продавцов привело к наиболее ощутимому росту цен за последние несколько недель. После затяжного периода профицита, который отмечался в октябре - январе, к февралю текущего года российским производителям удалось сбалансировать внутренний рынок ПВД, в том числе и за счет роста экспортных продаж. С середины прошлого месяца избыток полиэтилена на рынке исчез, а цены </a:t>
            </a:r>
            <a:r>
              <a:rPr lang="ru-RU" sz="1050" dirty="0" smtClean="0"/>
              <a:t>начали расти</a:t>
            </a:r>
            <a:r>
              <a:rPr lang="ru-RU" sz="1050" dirty="0"/>
              <a:t>. В марте спрос ощутимо вырос за счет ранней весны в ряде регионов, и на второй неделе месяца часть продавцов сообщили, что уже распродали все свои объемы ПВД. Как следствие, цены у выросли за неделю по некоторым позициям полиэтилена на 2,000-4,000 руб. за тонну.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220" y="3888808"/>
            <a:ext cx="4274452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АНАЛИЗ ЦЕН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143536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150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млн руб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843647"/>
            <a:ext cx="8505824" cy="106346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кредита в объеме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105 млн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рублей на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под не более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8,5%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рублях, с отсрочкой выплаты суммы основного долга на 24 месяца.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325" y="4787588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</a:t>
            </a:r>
            <a:r>
              <a:rPr lang="ru-RU" sz="1200" b="1" dirty="0" smtClean="0">
                <a:solidFill>
                  <a:schemeClr val="bg1"/>
                </a:solidFill>
              </a:rPr>
              <a:t>ФИНАНСИРОВАНИЯ 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52271" y="2490630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4,9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лет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(PBP)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52271" y="3578205"/>
            <a:ext cx="229582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6,4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дисконтированный срок окупаемости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4325" y="3591052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27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504480"/>
            <a:ext cx="2331087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112,42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млн руб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31911" y="2504480"/>
            <a:ext cx="83869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5,0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EV/EBITDA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235758" y="2491800"/>
            <a:ext cx="163217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39,4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млн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05107" y="3577931"/>
            <a:ext cx="112723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52,3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,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31911" y="3593380"/>
            <a:ext cx="111120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1,33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PI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71117"/>
              </p:ext>
            </p:extLst>
          </p:nvPr>
        </p:nvGraphicFramePr>
        <p:xfrm>
          <a:off x="1048939" y="773219"/>
          <a:ext cx="6860027" cy="58275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83168"/>
                <a:gridCol w="1358490"/>
                <a:gridCol w="1424831"/>
                <a:gridCol w="1271457"/>
                <a:gridCol w="1322081"/>
              </a:tblGrid>
              <a:tr h="583570"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Налог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Реестр  инвестиционных проектов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ОЭЗ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СПИК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РИП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217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</a:t>
                      </a:r>
                      <a:r>
                        <a:rPr lang="ru-RU" sz="1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 smtClean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</a:tr>
              <a:tr h="13228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13,5 %*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на срок от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1 до 4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 лет 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*действует до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01.01.2023 г.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1-го по 10-й годы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11-го по 15-й годы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16-го года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endParaRPr lang="ru-RU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13,5 %</a:t>
                      </a: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</a:tr>
              <a:tr h="11701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10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  <a:tr h="7512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для отдельных видов транспорта в течение 10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8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133779" y="4161790"/>
            <a:ext cx="1352768" cy="10550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организаций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3779" y="5280532"/>
            <a:ext cx="1352768" cy="692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налог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14019" y="1513178"/>
            <a:ext cx="498950" cy="2411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прибыль организаций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80018" y="2813091"/>
            <a:ext cx="786769" cy="1197966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99778" y="1471607"/>
            <a:ext cx="786769" cy="1190751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33779" y="6036792"/>
            <a:ext cx="1352768" cy="5173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" y="172522"/>
            <a:ext cx="507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ГОСУДАРСТВЕННОЙ ПОДДЕРЖКИ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89746"/>
              </p:ext>
            </p:extLst>
          </p:nvPr>
        </p:nvGraphicFramePr>
        <p:xfrm>
          <a:off x="2089439" y="2681538"/>
          <a:ext cx="6610349" cy="196811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4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Гапонова Екатерина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Руководитель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направления по работе с инвесторами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ГАУ «АРРКО»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</a:t>
                      </a:r>
                      <a:r>
                        <a:rPr lang="ru-RU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+ 7 (915) 892 22 02</a:t>
                      </a:r>
                      <a:endParaRPr lang="ru-RU" sz="1400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A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kg@arrko.ru</a:t>
                      </a:r>
                      <a:endParaRPr lang="ru-RU" sz="14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investkaluga.com</a:t>
                      </a:r>
                      <a:r>
                        <a:rPr lang="en-AU" sz="1400" dirty="0" smtClean="0"/>
                        <a:t>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itTwFdsUiUPjOBDWSs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3320</TotalTime>
  <Words>893</Words>
  <Application>Microsoft Office PowerPoint</Application>
  <PresentationFormat>Экран (4:3)</PresentationFormat>
  <Paragraphs>210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_Entypo</vt:lpstr>
      <vt:lpstr>Calibri</vt:lpstr>
      <vt:lpstr>Myriad Pro Cond</vt:lpstr>
      <vt:lpstr>Times New Roman</vt:lpstr>
      <vt:lpstr>Tahoma</vt:lpstr>
      <vt:lpstr>HeliosCond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Симачев Дмитрий Александрович</cp:lastModifiedBy>
  <cp:revision>168</cp:revision>
  <cp:lastPrinted>2020-03-12T13:36:58Z</cp:lastPrinted>
  <dcterms:created xsi:type="dcterms:W3CDTF">2020-02-13T13:38:48Z</dcterms:created>
  <dcterms:modified xsi:type="dcterms:W3CDTF">2020-03-27T11:19:13Z</dcterms:modified>
</cp:coreProperties>
</file>