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2" r:id="rId6"/>
    <p:sldId id="258" r:id="rId7"/>
    <p:sldId id="276" r:id="rId8"/>
    <p:sldId id="275" r:id="rId9"/>
  </p:sldIdLst>
  <p:sldSz cx="9144000" cy="6858000" type="screen4x3"/>
  <p:notesSz cx="6797675" cy="9926638"/>
  <p:embeddedFontLst>
    <p:embeddedFont>
      <p:font typeface="_Entyp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yriad Pro Cond" panose="020B0506030403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HeliosCond" panose="04000500000000000000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444"/>
      </p:cViewPr>
      <p:guideLst>
        <p:guide orient="horz" pos="1207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87246810505E-2"/>
          <c:y val="0.1456429367304147"/>
          <c:w val="0.52036515275021811"/>
          <c:h val="0.71930060836006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821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D-46AE-BD1F-805F70D07D8E}"/>
              </c:ext>
            </c:extLst>
          </c:dPt>
          <c:dPt>
            <c:idx val="1"/>
            <c:bubble3D val="0"/>
            <c:spPr>
              <a:solidFill>
                <a:srgbClr val="00469B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D-46AE-BD1F-805F70D07D8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6D-46AE-BD1F-805F70D07D8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6D-46AE-BD1F-805F70D07D8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6D-46AE-BD1F-805F70D07D8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6D-46AE-BD1F-805F70D07D8E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Инициатор</c:v>
                </c:pt>
                <c:pt idx="1">
                  <c:v>РФПИ</c:v>
                </c:pt>
                <c:pt idx="2">
                  <c:v>Регион</c:v>
                </c:pt>
                <c:pt idx="3">
                  <c:v>Банки / Со-инвесторы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150</c:v>
                </c:pt>
                <c:pt idx="3" formatCode="0.0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6D-46AE-BD1F-805F70D0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3556192250533552"/>
          <c:y val="0.34826983325096328"/>
          <c:w val="0.45091744474192474"/>
          <c:h val="0.32034852577958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87246810505E-2"/>
          <c:y val="0.1456429367304147"/>
          <c:w val="0.52036515275021811"/>
          <c:h val="0.71930060836006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821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0A-44A7-BD5C-CB0A2F32CE8A}"/>
              </c:ext>
            </c:extLst>
          </c:dPt>
          <c:dPt>
            <c:idx val="1"/>
            <c:bubble3D val="0"/>
            <c:spPr>
              <a:solidFill>
                <a:srgbClr val="00469B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0A-44A7-BD5C-CB0A2F32CE8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0A-44A7-BD5C-CB0A2F32CE8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0A-44A7-BD5C-CB0A2F32CE8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0A-44A7-BD5C-CB0A2F32CE8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0A-44A7-BD5C-CB0A2F32CE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0A-44A7-BD5C-CB0A2F32CE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Оборудование</c:v>
                </c:pt>
                <c:pt idx="1">
                  <c:v>Строительство</c:v>
                </c:pt>
                <c:pt idx="2">
                  <c:v>Земельный участок</c:v>
                </c:pt>
                <c:pt idx="3">
                  <c:v>Транспорт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276</c:v>
                </c:pt>
                <c:pt idx="1">
                  <c:v>153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0A-44A7-BD5C-CB0A2F32C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53556192250533552"/>
          <c:y val="4.6176375056445305E-2"/>
          <c:w val="0.46443807749466454"/>
          <c:h val="0.95382362494355466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9.pn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33750" y="2742613"/>
            <a:ext cx="5857875" cy="7408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ЗАВОДА ПО ПЕРЕРАБОТКЕ ПОЛИМЕРОВ: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Тканая упаковка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Калужская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5079" y="970687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i="1" dirty="0">
                <a:solidFill>
                  <a:srgbClr val="820000"/>
                </a:solidFill>
              </a:rPr>
              <a:t>МАКЕТ  ИНВЕСТИЦИОННОГО 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933771"/>
            <a:ext cx="4381915" cy="138629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 млн руб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– потребность в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заемных средствах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Форма: кредит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 млн руб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со ставкой не более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8,5%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4933770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886897"/>
            <a:ext cx="4447221" cy="124042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завода по производству тканой упаковки (рафия)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 – 12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тонн в год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7" y="4970271"/>
            <a:ext cx="347502" cy="3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8958" y="2629309"/>
            <a:ext cx="4447221" cy="216616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959" y="2618435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СТРУКТУРА ИНВЕСТИЦИИ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8" y="2665251"/>
            <a:ext cx="317019" cy="317019"/>
          </a:xfrm>
          <a:prstGeom prst="rect">
            <a:avLst/>
          </a:prstGeom>
        </p:spPr>
      </p:pic>
      <p:graphicFrame>
        <p:nvGraphicFramePr>
          <p:cNvPr id="26" name="Диаграмма 35"/>
          <p:cNvGraphicFramePr/>
          <p:nvPr>
            <p:extLst>
              <p:ext uri="{D42A27DB-BD31-4B8C-83A1-F6EECF244321}">
                <p14:modId xmlns:p14="http://schemas.microsoft.com/office/powerpoint/2010/main" val="3097942546"/>
              </p:ext>
            </p:extLst>
          </p:nvPr>
        </p:nvGraphicFramePr>
        <p:xfrm>
          <a:off x="316007" y="3105745"/>
          <a:ext cx="2268311" cy="16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73"/>
          <p:cNvGraphicFramePr/>
          <p:nvPr>
            <p:extLst>
              <p:ext uri="{D42A27DB-BD31-4B8C-83A1-F6EECF244321}">
                <p14:modId xmlns:p14="http://schemas.microsoft.com/office/powerpoint/2010/main" val="2230167495"/>
              </p:ext>
            </p:extLst>
          </p:nvPr>
        </p:nvGraphicFramePr>
        <p:xfrm>
          <a:off x="2402043" y="3092109"/>
          <a:ext cx="2268311" cy="16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6307" y="3697157"/>
            <a:ext cx="780628" cy="43087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  <a:r>
              <a:rPr lang="ru-RU" sz="1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</a:t>
            </a:r>
            <a:endParaRPr lang="ru-RU" sz="14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cs typeface="Arial" panose="020B0604020202020204" pitchFamily="34" charset="0"/>
              </a:rPr>
              <a:t>м</a:t>
            </a:r>
            <a:r>
              <a:rPr lang="ru-RU" sz="800" dirty="0" smtClean="0">
                <a:latin typeface="+mn-lt"/>
                <a:cs typeface="Arial" panose="020B0604020202020204" pitchFamily="34" charset="0"/>
              </a:rPr>
              <a:t>лн руб</a:t>
            </a:r>
            <a:r>
              <a:rPr lang="ru-RU" sz="800" dirty="0">
                <a:latin typeface="+mn-lt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5778" y="3666549"/>
            <a:ext cx="780628" cy="43087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  <a:r>
              <a:rPr lang="ru-RU" sz="1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</a:t>
            </a:r>
            <a:endParaRPr lang="ru-RU" sz="14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cs typeface="Arial" panose="020B0604020202020204" pitchFamily="34" charset="0"/>
              </a:rPr>
              <a:t>м</a:t>
            </a:r>
            <a:r>
              <a:rPr lang="ru-RU" sz="800" dirty="0" smtClean="0">
                <a:latin typeface="+mn-lt"/>
                <a:cs typeface="Arial" panose="020B0604020202020204" pitchFamily="34" charset="0"/>
              </a:rPr>
              <a:t>лн руб</a:t>
            </a:r>
            <a:r>
              <a:rPr lang="ru-RU" sz="800" dirty="0">
                <a:latin typeface="+mn-lt"/>
                <a:cs typeface="Arial" panose="020B0604020202020204" pitchFamily="34" charset="0"/>
              </a:rPr>
              <a:t>..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97522"/>
              </p:ext>
            </p:extLst>
          </p:nvPr>
        </p:nvGraphicFramePr>
        <p:xfrm>
          <a:off x="4863759" y="1285323"/>
          <a:ext cx="4217461" cy="4805092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Разработка проекта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57,2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90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28,4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Рентабельность 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EBITDA,</a:t>
                      </a:r>
                      <a:r>
                        <a:rPr lang="en-US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49,5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48,96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PI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1,27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окупаемости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(DPBP)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6,3 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Рафия — это натуральное волокно, которое производят из листьев пальмы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Raphia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farinifera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Полипропилен рафия получил свое название из-за сходства с поделочным материалом из пальмы рафии. Если естественный материал довольно хрупкий, то искусственные нити обладают достаточной прочностью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Пропилен образуется путем каталитической полимеризации, на основе катализатора из солей алюминия и титана. Иногда в качестве катализатора используется ванадий. Первый прорыв в области создания пропилена произошел в Италии, в 1954 году. С помощью модифицированного катализатора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Циглера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профессор Дж.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Натта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 коллегами выработал кристаллический полимер пропилена. И уже в 1957 году был налажен промышленный выпуск этой продукции в Италии. </a:t>
            </a:r>
            <a:endParaRPr lang="ru-RU" sz="110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7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СВОЙСТВА РАФИЯ:</a:t>
            </a: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Высокая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прочность;</a:t>
            </a:r>
          </a:p>
          <a:p>
            <a:pPr lvl="2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Приемлемая цена;</a:t>
            </a:r>
          </a:p>
          <a:p>
            <a:pPr lvl="2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рвется, не ломается, достаточно гибкая;</a:t>
            </a:r>
          </a:p>
          <a:p>
            <a:pPr lvl="2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Износостойкость;</a:t>
            </a:r>
          </a:p>
          <a:p>
            <a:pPr lvl="2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Стойкость к химическим воздействиям (щелочи, кислоты, масла, растворы солей);</a:t>
            </a:r>
          </a:p>
          <a:p>
            <a:pPr lvl="2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Водостойкость;</a:t>
            </a:r>
          </a:p>
          <a:p>
            <a:pPr lvl="2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Безопасен в использовании.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Калужская область 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полимерная продукция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12 тыс. тонн в год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39" y="1847596"/>
            <a:ext cx="5230445" cy="4800067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710601" y="1044300"/>
            <a:ext cx="2426078" cy="1104726"/>
            <a:chOff x="3114582" y="1489132"/>
            <a:chExt cx="2426078" cy="110472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3358652" y="1489132"/>
              <a:ext cx="21820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 </a:t>
              </a:r>
              <a:r>
                <a:rPr lang="ru-RU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трлн</a:t>
              </a: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руб.</a:t>
              </a:r>
              <a:endPara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14582" y="2162971"/>
              <a:ext cx="22316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объем инвестиций </a:t>
              </a:r>
            </a:p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с </a:t>
              </a:r>
              <a:r>
                <a: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2006</a:t>
              </a:r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года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228928" y="1044300"/>
            <a:ext cx="1616879" cy="1274003"/>
            <a:chOff x="605884" y="2717162"/>
            <a:chExt cx="1616879" cy="1274003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783381" y="2717162"/>
              <a:ext cx="1261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212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05884" y="3391001"/>
              <a:ext cx="1616879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инвестиционных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проектов</a:t>
              </a:r>
            </a:p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реализуется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04070" y="794020"/>
            <a:ext cx="4733777" cy="3679772"/>
            <a:chOff x="204070" y="794020"/>
            <a:chExt cx="4733777" cy="3679772"/>
          </a:xfrm>
        </p:grpSpPr>
        <p:pic>
          <p:nvPicPr>
            <p:cNvPr id="52" name="Рисунок 5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0" y="794020"/>
              <a:ext cx="3817735" cy="195186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593" y="1847596"/>
              <a:ext cx="2723455" cy="2238966"/>
            </a:xfrm>
            <a:prstGeom prst="rect">
              <a:avLst/>
            </a:prstGeom>
          </p:spPr>
        </p:pic>
        <p:sp>
          <p:nvSpPr>
            <p:cNvPr id="54" name="Овал 53"/>
            <p:cNvSpPr/>
            <p:nvPr>
              <p:custDataLst>
                <p:tags r:id="rId3"/>
              </p:custDataLst>
            </p:nvPr>
          </p:nvSpPr>
          <p:spPr>
            <a:xfrm>
              <a:off x="3997149" y="2579364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>
              <p:custDataLst>
                <p:tags r:id="rId4"/>
              </p:custDataLst>
            </p:nvPr>
          </p:nvSpPr>
          <p:spPr>
            <a:xfrm>
              <a:off x="3873131" y="2756132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>
              <p:custDataLst>
                <p:tags r:id="rId5"/>
              </p:custDataLst>
            </p:nvPr>
          </p:nvSpPr>
          <p:spPr>
            <a:xfrm>
              <a:off x="3634728" y="2820805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>
              <p:custDataLst>
                <p:tags r:id="rId6"/>
              </p:custDataLst>
            </p:nvPr>
          </p:nvSpPr>
          <p:spPr>
            <a:xfrm>
              <a:off x="3238613" y="3527811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>
              <p:custDataLst>
                <p:tags r:id="rId7"/>
              </p:custDataLst>
            </p:nvPr>
          </p:nvSpPr>
          <p:spPr>
            <a:xfrm>
              <a:off x="3076422" y="2934743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>
              <p:custDataLst>
                <p:tags r:id="rId8"/>
              </p:custDataLst>
            </p:nvPr>
          </p:nvSpPr>
          <p:spPr>
            <a:xfrm>
              <a:off x="2954067" y="2685410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>
              <p:custDataLst>
                <p:tags r:id="rId9"/>
              </p:custDataLst>
            </p:nvPr>
          </p:nvSpPr>
          <p:spPr>
            <a:xfrm>
              <a:off x="3354672" y="2233664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>
              <p:custDataLst>
                <p:tags r:id="rId10"/>
              </p:custDataLst>
            </p:nvPr>
          </p:nvSpPr>
          <p:spPr>
            <a:xfrm>
              <a:off x="2669522" y="2298337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>
              <p:custDataLst>
                <p:tags r:id="rId11"/>
              </p:custDataLst>
            </p:nvPr>
          </p:nvSpPr>
          <p:spPr>
            <a:xfrm>
              <a:off x="2552731" y="2750083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>
              <p:custDataLst>
                <p:tags r:id="rId12"/>
              </p:custDataLst>
            </p:nvPr>
          </p:nvSpPr>
          <p:spPr>
            <a:xfrm>
              <a:off x="2707554" y="2981565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>
              <p:custDataLst>
                <p:tags r:id="rId13"/>
              </p:custDataLst>
            </p:nvPr>
          </p:nvSpPr>
          <p:spPr>
            <a:xfrm>
              <a:off x="2484229" y="3192598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>
              <p:custDataLst>
                <p:tags r:id="rId14"/>
              </p:custDataLst>
            </p:nvPr>
          </p:nvSpPr>
          <p:spPr>
            <a:xfrm>
              <a:off x="2419556" y="3439864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>
              <p:custDataLst>
                <p:tags r:id="rId15"/>
              </p:custDataLst>
            </p:nvPr>
          </p:nvSpPr>
          <p:spPr>
            <a:xfrm>
              <a:off x="3629342" y="2284953"/>
              <a:ext cx="6222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Ярославль</a:t>
              </a:r>
            </a:p>
          </p:txBody>
        </p:sp>
        <p:sp>
          <p:nvSpPr>
            <p:cNvPr id="67" name="TextBox 66"/>
            <p:cNvSpPr txBox="1"/>
            <p:nvPr>
              <p:custDataLst>
                <p:tags r:id="rId16"/>
              </p:custDataLst>
            </p:nvPr>
          </p:nvSpPr>
          <p:spPr>
            <a:xfrm>
              <a:off x="3994768" y="2486129"/>
              <a:ext cx="5998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Кострома</a:t>
              </a:r>
            </a:p>
          </p:txBody>
        </p:sp>
        <p:sp>
          <p:nvSpPr>
            <p:cNvPr id="68" name="TextBox 67"/>
            <p:cNvSpPr txBox="1"/>
            <p:nvPr>
              <p:custDataLst>
                <p:tags r:id="rId17"/>
              </p:custDataLst>
            </p:nvPr>
          </p:nvSpPr>
          <p:spPr>
            <a:xfrm>
              <a:off x="3391205" y="2944009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Рязань</a:t>
              </a:r>
            </a:p>
          </p:txBody>
        </p:sp>
        <p:sp>
          <p:nvSpPr>
            <p:cNvPr id="69" name="TextBox 68"/>
            <p:cNvSpPr txBox="1"/>
            <p:nvPr>
              <p:custDataLst>
                <p:tags r:id="rId18"/>
              </p:custDataLst>
            </p:nvPr>
          </p:nvSpPr>
          <p:spPr>
            <a:xfrm>
              <a:off x="3037074" y="3237885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Липецк</a:t>
              </a:r>
            </a:p>
          </p:txBody>
        </p:sp>
        <p:sp>
          <p:nvSpPr>
            <p:cNvPr id="70" name="TextBox 69"/>
            <p:cNvSpPr txBox="1"/>
            <p:nvPr>
              <p:custDataLst>
                <p:tags r:id="rId19"/>
              </p:custDataLst>
            </p:nvPr>
          </p:nvSpPr>
          <p:spPr>
            <a:xfrm>
              <a:off x="2547663" y="3505597"/>
              <a:ext cx="5549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Воронеж</a:t>
              </a:r>
            </a:p>
          </p:txBody>
        </p:sp>
        <p:sp>
          <p:nvSpPr>
            <p:cNvPr id="71" name="TextBox 70"/>
            <p:cNvSpPr txBox="1"/>
            <p:nvPr>
              <p:custDataLst>
                <p:tags r:id="rId20"/>
              </p:custDataLst>
            </p:nvPr>
          </p:nvSpPr>
          <p:spPr>
            <a:xfrm>
              <a:off x="3246233" y="3428658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Тамбов</a:t>
              </a:r>
            </a:p>
          </p:txBody>
        </p:sp>
        <p:sp>
          <p:nvSpPr>
            <p:cNvPr id="72" name="TextBox 71"/>
            <p:cNvSpPr txBox="1"/>
            <p:nvPr>
              <p:custDataLst>
                <p:tags r:id="rId21"/>
              </p:custDataLst>
            </p:nvPr>
          </p:nvSpPr>
          <p:spPr>
            <a:xfrm>
              <a:off x="3178972" y="2039208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Тверь</a:t>
              </a:r>
            </a:p>
          </p:txBody>
        </p:sp>
        <p:sp>
          <p:nvSpPr>
            <p:cNvPr id="73" name="TextBox 72"/>
            <p:cNvSpPr txBox="1"/>
            <p:nvPr>
              <p:custDataLst>
                <p:tags r:id="rId22"/>
              </p:custDataLst>
            </p:nvPr>
          </p:nvSpPr>
          <p:spPr>
            <a:xfrm>
              <a:off x="2272926" y="2104673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Смоленск</a:t>
              </a:r>
            </a:p>
          </p:txBody>
        </p:sp>
        <p:sp>
          <p:nvSpPr>
            <p:cNvPr id="74" name="TextBox 73"/>
            <p:cNvSpPr txBox="1"/>
            <p:nvPr>
              <p:custDataLst>
                <p:tags r:id="rId23"/>
              </p:custDataLst>
            </p:nvPr>
          </p:nvSpPr>
          <p:spPr>
            <a:xfrm>
              <a:off x="2159760" y="2640479"/>
              <a:ext cx="473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Брянск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24"/>
              </p:custDataLst>
            </p:nvPr>
          </p:nvSpPr>
          <p:spPr>
            <a:xfrm>
              <a:off x="2670600" y="2675940"/>
              <a:ext cx="4587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Калуга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25"/>
              </p:custDataLst>
            </p:nvPr>
          </p:nvSpPr>
          <p:spPr>
            <a:xfrm>
              <a:off x="3071364" y="2828945"/>
              <a:ext cx="370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Тула</a:t>
              </a:r>
            </a:p>
          </p:txBody>
        </p:sp>
        <p:sp>
          <p:nvSpPr>
            <p:cNvPr id="77" name="TextBox 76"/>
            <p:cNvSpPr txBox="1"/>
            <p:nvPr>
              <p:custDataLst>
                <p:tags r:id="rId26"/>
              </p:custDataLst>
            </p:nvPr>
          </p:nvSpPr>
          <p:spPr>
            <a:xfrm>
              <a:off x="3634728" y="2759095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Владимир</a:t>
              </a:r>
            </a:p>
          </p:txBody>
        </p:sp>
        <p:sp>
          <p:nvSpPr>
            <p:cNvPr id="78" name="TextBox 77"/>
            <p:cNvSpPr txBox="1"/>
            <p:nvPr>
              <p:custDataLst>
                <p:tags r:id="rId27"/>
              </p:custDataLst>
            </p:nvPr>
          </p:nvSpPr>
          <p:spPr>
            <a:xfrm>
              <a:off x="3878310" y="2652958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Иваново</a:t>
              </a:r>
            </a:p>
          </p:txBody>
        </p:sp>
        <p:sp>
          <p:nvSpPr>
            <p:cNvPr id="79" name="TextBox 78"/>
            <p:cNvSpPr txBox="1"/>
            <p:nvPr>
              <p:custDataLst>
                <p:tags r:id="rId28"/>
              </p:custDataLst>
            </p:nvPr>
          </p:nvSpPr>
          <p:spPr>
            <a:xfrm>
              <a:off x="2550198" y="2991752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Орёл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29"/>
              </p:custDataLst>
            </p:nvPr>
          </p:nvSpPr>
          <p:spPr>
            <a:xfrm>
              <a:off x="2128297" y="3088537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Курск</a:t>
              </a:r>
            </a:p>
          </p:txBody>
        </p:sp>
        <p:sp>
          <p:nvSpPr>
            <p:cNvPr id="81" name="TextBox 80"/>
            <p:cNvSpPr txBox="1"/>
            <p:nvPr>
              <p:custDataLst>
                <p:tags r:id="rId30"/>
              </p:custDataLst>
            </p:nvPr>
          </p:nvSpPr>
          <p:spPr>
            <a:xfrm>
              <a:off x="1994701" y="3247243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Белгород</a:t>
              </a:r>
            </a:p>
          </p:txBody>
        </p:sp>
        <p:sp>
          <p:nvSpPr>
            <p:cNvPr id="82" name="Овал 81"/>
            <p:cNvSpPr/>
            <p:nvPr>
              <p:custDataLst>
                <p:tags r:id="rId31"/>
              </p:custDataLst>
            </p:nvPr>
          </p:nvSpPr>
          <p:spPr>
            <a:xfrm>
              <a:off x="1953393" y="1489338"/>
              <a:ext cx="2984454" cy="298445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" name="Прямая соединительная линия 82"/>
            <p:cNvCxnSpPr/>
            <p:nvPr>
              <p:custDataLst>
                <p:tags r:id="rId32"/>
              </p:custDataLst>
            </p:nvPr>
          </p:nvCxnSpPr>
          <p:spPr>
            <a:xfrm>
              <a:off x="976624" y="1982871"/>
              <a:ext cx="1199276" cy="1796559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984935" y="1519346"/>
              <a:ext cx="2191473" cy="46352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2934571" y="2659953"/>
              <a:ext cx="105536" cy="1097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195244" y="2605130"/>
              <a:ext cx="246734" cy="158459"/>
            </a:xfrm>
            <a:prstGeom prst="rect">
              <a:avLst/>
            </a:prstGeom>
            <a:solidFill>
              <a:srgbClr val="BC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172522"/>
            <a:ext cx="58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ГРАФИК 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623762" y="4414748"/>
            <a:ext cx="1905000" cy="358806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Приобретение участка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Получение разрешения на строительство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658833" y="5429225"/>
            <a:ext cx="2711023" cy="820732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Строительство объектов и инфраструктуры.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Увеличение мощности инженерных сетей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Привлечение финансирования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2544958" y="4562901"/>
            <a:ext cx="1905000" cy="438151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Монтаж оборудования.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2855190" y="5645470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Ввод в эксплуатацию завода.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Начало выпуска продукции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02206" y="4923762"/>
            <a:ext cx="4085112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6354" y="5014785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5575" y="5014785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14796" y="5014785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ОБЗОР ОТРАСЛИ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707" y="886896"/>
            <a:ext cx="4096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пропилена, тыс. т/г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5220" y="1197368"/>
            <a:ext cx="4274452" cy="10715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Рынок полипропилена характеризуется как динамично развивающийся </a:t>
            </a:r>
            <a:r>
              <a:rPr lang="en-US" sz="1050" dirty="0"/>
              <a:t>AGGR</a:t>
            </a:r>
            <a:r>
              <a:rPr lang="ru-RU" sz="400" dirty="0"/>
              <a:t>2011-2015</a:t>
            </a:r>
            <a:r>
              <a:rPr lang="en-US" sz="1050" dirty="0"/>
              <a:t> – 8%</a:t>
            </a:r>
            <a:endParaRPr lang="ru-RU" sz="105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Запуск новых производств полипропилена в 2013 г. ( в том числе Тобольск-Полимер производительностью 500 </a:t>
            </a:r>
            <a:r>
              <a:rPr lang="ru-RU" sz="1050" dirty="0" err="1"/>
              <a:t>тыс.т</a:t>
            </a:r>
            <a:r>
              <a:rPr lang="ru-RU" sz="1050" dirty="0"/>
              <a:t>./г) и выход на мощности в 2015 г. способствовал росту рынка потребления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55219" y="2245970"/>
            <a:ext cx="4274452" cy="14942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Дефицит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мощностей по производству  полиэтилена высокой плотности (ПЭВП) и линейного полиэтилена низкой плотности (ЛПЭНП) в РФ ограничивает развитие потребления данных типов полиэтилена, которые занимают долю более 70% от общего потребления ПЭ</a:t>
            </a:r>
          </a:p>
          <a:p>
            <a:pPr marL="176213" indent="-17621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Запуск ЗСНХ позволит покрыть неудовлетворенный спрос ПЭВП и ЛПЭНП и даст импульс к развитию переработки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325" y="3684495"/>
            <a:ext cx="3744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полиолефинов в РФ, тыс. т/г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221" y="814165"/>
            <a:ext cx="4274452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ЦЕЛЕСООБРАЗНОСТЬ РЕАЛИЗАЦИИ 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7" y="981074"/>
            <a:ext cx="279961" cy="27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6" y="1321026"/>
            <a:ext cx="4204259" cy="213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4258153"/>
            <a:ext cx="4297805" cy="22246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55219" y="4272010"/>
            <a:ext cx="4274452" cy="221079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050" dirty="0"/>
              <a:t>С конца </a:t>
            </a:r>
            <a:r>
              <a:rPr lang="ru-RU" sz="1050" dirty="0" smtClean="0"/>
              <a:t>февраля 2020 г. </a:t>
            </a:r>
            <a:r>
              <a:rPr lang="ru-RU" sz="1050" dirty="0"/>
              <a:t>спрос на полиэтилен высокого давления (ПВД) на российском рынке ощутимо вырос, начался постепенный рост цен. На прошлой неделе ограниченное предложение у ряда продавцов привело к наиболее ощутимому росту цен за последние несколько недель. После затяжного периода профицита, который отмечался в октябре - январе, к февралю текущего года российским производителям удалось сбалансировать внутренний рынок ПВД, в том числе и за счет роста экспортных продаж. С середины прошлого месяца избыток полиэтилена на рынке исчез, а цены </a:t>
            </a:r>
            <a:r>
              <a:rPr lang="ru-RU" sz="1050" dirty="0" smtClean="0"/>
              <a:t>начали расти</a:t>
            </a:r>
            <a:r>
              <a:rPr lang="ru-RU" sz="1050" dirty="0"/>
              <a:t>. В марте спрос ощутимо вырос за счет ранней весны в ряде регионов, и на второй неделе месяца часть продавцов сообщили, что уже распродали все свои объемы ПВД. Как следствие, цены у выросли за неделю по некоторым позициям полиэтилена на 2,000-4,000 руб. за тонну.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220" y="3888808"/>
            <a:ext cx="4274452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АНАЛИЗ ЦЕН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143536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90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млн руб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843647"/>
            <a:ext cx="8505824" cy="106346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кредита в объеме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 млн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рублей на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под не более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8,5%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рублях, с отсрочкой выплаты суммы основного долга на 24 месяца.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325" y="4787588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</a:t>
            </a:r>
            <a:r>
              <a:rPr lang="ru-RU" sz="1200" b="1" dirty="0" smtClean="0">
                <a:solidFill>
                  <a:schemeClr val="bg1"/>
                </a:solidFill>
              </a:rPr>
              <a:t>ФИНАНСИРОВАНИЯ 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52271" y="2490630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6,3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(PBP)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52271" y="3578205"/>
            <a:ext cx="229582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8,1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дисконтированный срок окупаемости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4325" y="3591052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22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504480"/>
            <a:ext cx="2331087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48,96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млн руб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31911" y="2504480"/>
            <a:ext cx="83869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,3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EV/EBITDA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235758" y="2491800"/>
            <a:ext cx="163859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28,4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млн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05107" y="3577931"/>
            <a:ext cx="111601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49,5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,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31911" y="3593380"/>
            <a:ext cx="109517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1,27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PI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92209"/>
              </p:ext>
            </p:extLst>
          </p:nvPr>
        </p:nvGraphicFramePr>
        <p:xfrm>
          <a:off x="1902757" y="822266"/>
          <a:ext cx="5673700" cy="58275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76713"/>
                <a:gridCol w="2125683"/>
                <a:gridCol w="1971304"/>
              </a:tblGrid>
              <a:tr h="583570"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Налог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Реестр  инвестиционных проектов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РИП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217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</a:t>
                      </a:r>
                      <a:r>
                        <a:rPr lang="ru-RU" sz="1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</a:tr>
              <a:tr h="13228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13,5 %*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на срок от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1 до 4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 лет 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*действует до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01.01.2023 г.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13,5 %</a:t>
                      </a: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</a:tr>
              <a:tr h="11701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  <a:tr h="7512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8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987597" y="4210837"/>
            <a:ext cx="1352768" cy="10550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организаций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7597" y="5329579"/>
            <a:ext cx="1352768" cy="692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налог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67837" y="1562225"/>
            <a:ext cx="498950" cy="2411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прибыль организаций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33836" y="2862138"/>
            <a:ext cx="786769" cy="1197966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53596" y="1520654"/>
            <a:ext cx="786769" cy="1190751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87597" y="6085839"/>
            <a:ext cx="1352768" cy="5173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" y="172522"/>
            <a:ext cx="507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ГОСУДАРСТВЕННОЙ ПОДДЕРЖКИ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49223"/>
              </p:ext>
            </p:extLst>
          </p:nvPr>
        </p:nvGraphicFramePr>
        <p:xfrm>
          <a:off x="2089439" y="2681538"/>
          <a:ext cx="6610349" cy="196811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4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Гапонова Екатерина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Руководитель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направления по работе с инвесторами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ГАУ «АРРКО»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</a:t>
                      </a:r>
                      <a:r>
                        <a:rPr lang="ru-RU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+ 7 (915) 892 22 02</a:t>
                      </a:r>
                      <a:endParaRPr lang="ru-RU" sz="1400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A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kg@arrko.ru</a:t>
                      </a:r>
                      <a:endParaRPr lang="ru-RU" sz="14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investkaluga.com</a:t>
                      </a:r>
                      <a:r>
                        <a:rPr lang="en-AU" sz="1400" dirty="0" smtClean="0"/>
                        <a:t>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0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itTwFdsUiUPjOBDWSs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3303</TotalTime>
  <Words>730</Words>
  <Application>Microsoft Office PowerPoint</Application>
  <PresentationFormat>Экран (4:3)</PresentationFormat>
  <Paragraphs>180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_Entypo</vt:lpstr>
      <vt:lpstr>Calibri</vt:lpstr>
      <vt:lpstr>Myriad Pro Cond</vt:lpstr>
      <vt:lpstr>Times New Roman</vt:lpstr>
      <vt:lpstr>Tahoma</vt:lpstr>
      <vt:lpstr>HeliosCond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Симачев Дмитрий Александрович</cp:lastModifiedBy>
  <cp:revision>166</cp:revision>
  <cp:lastPrinted>2020-03-12T13:36:58Z</cp:lastPrinted>
  <dcterms:created xsi:type="dcterms:W3CDTF">2020-02-13T13:38:48Z</dcterms:created>
  <dcterms:modified xsi:type="dcterms:W3CDTF">2020-03-27T11:18:22Z</dcterms:modified>
</cp:coreProperties>
</file>