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70" r:id="rId3"/>
    <p:sldId id="271" r:id="rId4"/>
    <p:sldId id="272" r:id="rId5"/>
    <p:sldId id="262" r:id="rId6"/>
    <p:sldId id="258" r:id="rId7"/>
    <p:sldId id="275" r:id="rId8"/>
    <p:sldId id="274" r:id="rId9"/>
  </p:sldIdLst>
  <p:sldSz cx="9144000" cy="6858000" type="screen4x3"/>
  <p:notesSz cx="6797675" cy="9926638"/>
  <p:embeddedFontLst>
    <p:embeddedFont>
      <p:font typeface="_Entypo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yriad Pro Cond" panose="020B0506030403020204" charset="0"/>
      <p:regular r:id="rId15"/>
      <p:bold r:id="rId16"/>
      <p:italic r:id="rId17"/>
      <p:boldItalic r:id="rId18"/>
    </p:embeddedFont>
    <p:embeddedFont>
      <p:font typeface="Tahoma" panose="020B0604030504040204" pitchFamily="34" charset="0"/>
      <p:regular r:id="rId19"/>
      <p:bold r:id="rId20"/>
    </p:embeddedFont>
    <p:embeddedFont>
      <p:font typeface="HeliosCond" panose="04000500000000000000" charset="-52"/>
      <p:regular r:id="rId21"/>
      <p:bold r:id="rId22"/>
      <p:italic r:id="rId23"/>
      <p:bold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07" userDrawn="1">
          <p15:clr>
            <a:srgbClr val="A4A3A4"/>
          </p15:clr>
        </p15:guide>
        <p15:guide id="2" pos="21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263354"/>
    <a:srgbClr val="405252"/>
    <a:srgbClr val="3B3B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-78" y="-444"/>
      </p:cViewPr>
      <p:guideLst>
        <p:guide orient="horz" pos="1207"/>
        <p:guide pos="21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406187246810505E-2"/>
          <c:y val="0.1456429367304147"/>
          <c:w val="0.52036515275021811"/>
          <c:h val="0.7193006083600603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rgbClr val="E821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26D-46AE-BD1F-805F70D07D8E}"/>
              </c:ext>
            </c:extLst>
          </c:dPt>
          <c:dPt>
            <c:idx val="1"/>
            <c:bubble3D val="0"/>
            <c:spPr>
              <a:solidFill>
                <a:srgbClr val="00469B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26D-46AE-BD1F-805F70D07D8E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26D-46AE-BD1F-805F70D07D8E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26D-46AE-BD1F-805F70D07D8E}"/>
              </c:ext>
            </c:extLst>
          </c:dPt>
          <c:dLbls>
            <c:dLbl>
              <c:idx val="1"/>
              <c:numFmt formatCode="General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Инициатор</c:v>
                </c:pt>
                <c:pt idx="1">
                  <c:v>РФПИ</c:v>
                </c:pt>
                <c:pt idx="2">
                  <c:v>Регион</c:v>
                </c:pt>
                <c:pt idx="3">
                  <c:v>Банки / Со-инвесторы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450</c:v>
                </c:pt>
                <c:pt idx="3" formatCode="0.0">
                  <c:v>1050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26D-46AE-BD1F-805F70D07D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53556192250533552"/>
          <c:y val="0.34826983325096328"/>
          <c:w val="0.45091744474192474"/>
          <c:h val="0.320348525779585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+mn-lt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406187246810505E-2"/>
          <c:y val="0.1456429367304147"/>
          <c:w val="0.52036515275021811"/>
          <c:h val="0.7193006083600603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rgbClr val="E821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0A-44A7-BD5C-CB0A2F32CE8A}"/>
              </c:ext>
            </c:extLst>
          </c:dPt>
          <c:dPt>
            <c:idx val="1"/>
            <c:bubble3D val="0"/>
            <c:spPr>
              <a:solidFill>
                <a:srgbClr val="00469B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0A-44A7-BD5C-CB0A2F32CE8A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0A-44A7-BD5C-CB0A2F32CE8A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0A-44A7-BD5C-CB0A2F32CE8A}"/>
              </c:ext>
            </c:extLst>
          </c:dPt>
          <c:dLbls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Оборудование</c:v>
                </c:pt>
                <c:pt idx="1">
                  <c:v>Строительство</c:v>
                </c:pt>
                <c:pt idx="2">
                  <c:v>Земельный участок</c:v>
                </c:pt>
                <c:pt idx="3">
                  <c:v>Транспорт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1008</c:v>
                </c:pt>
                <c:pt idx="1">
                  <c:v>459</c:v>
                </c:pt>
                <c:pt idx="2">
                  <c:v>15</c:v>
                </c:pt>
                <c:pt idx="3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E0A-44A7-BD5C-CB0A2F32CE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.53556192250533552"/>
          <c:y val="4.6176375056445305E-2"/>
          <c:w val="0.46443807749466454"/>
          <c:h val="0.95382362494355466"/>
        </c:manualLayout>
      </c:layout>
      <c:overlay val="0"/>
      <c:txPr>
        <a:bodyPr/>
        <a:lstStyle/>
        <a:p>
          <a:pPr>
            <a:defRPr sz="1000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+mn-lt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93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223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13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54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361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610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35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766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84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75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3DB68-48A6-4BD4-8F48-AAADA9C9FE9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B90C3-34E9-47BB-BF57-6DFA0E8AB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51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image" Target="../media/image8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image" Target="../media/image10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image" Target="../media/image9.png"/><Relationship Id="rId8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184760"/>
            <a:ext cx="9144000" cy="67324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36141" y="2690363"/>
            <a:ext cx="5857875" cy="7669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СТРОИТЕЛЬСТВО ЗАВОДА ПО ПЕРЕРАБОТКЕ ПОЛИМЕРОВ: 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НЕТКАНЫЕ МАТЕРИАЛЫ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35067" y="5569766"/>
            <a:ext cx="8489483" cy="0"/>
          </a:xfrm>
          <a:prstGeom prst="line">
            <a:avLst/>
          </a:prstGeom>
          <a:ln w="158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21345" y="4845532"/>
            <a:ext cx="2305052" cy="55847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  <a:t>2020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63997" y="5687496"/>
            <a:ext cx="3962400" cy="33150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Калужская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область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629174"/>
            <a:ext cx="9144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0" y="6267974"/>
            <a:ext cx="9144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65079" y="970687"/>
            <a:ext cx="3962400" cy="33150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ru-RU" sz="1400" b="1" i="1" dirty="0">
                <a:solidFill>
                  <a:srgbClr val="820000"/>
                </a:solidFill>
              </a:rPr>
              <a:t>МАКЕТ  ИНВЕСТИЦИОННОГО  ПРЕДЛОЖЕНИЯ</a:t>
            </a:r>
          </a:p>
        </p:txBody>
      </p:sp>
    </p:spTree>
    <p:extLst>
      <p:ext uri="{BB962C8B-B14F-4D97-AF65-F5344CB8AC3E}">
        <p14:creationId xmlns:p14="http://schemas.microsoft.com/office/powerpoint/2010/main" val="2404705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0" y="-2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4325" y="172522"/>
            <a:ext cx="3938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РЕЗЮМЕ ПРОЕКТА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50053" y="876022"/>
            <a:ext cx="4231168" cy="41127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КЛЮЧЕВЫЕ ПОКАЗАТЕЛИ ПРОЕКТА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23132" y="4933771"/>
            <a:ext cx="4381915" cy="1386298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effectLst/>
        </p:spPr>
        <p:txBody>
          <a:bodyPr wrap="square" lIns="108000" tIns="108000" rIns="108000" bIns="108000">
            <a:noAutofit/>
          </a:bodyPr>
          <a:lstStyle/>
          <a:p>
            <a:pPr marL="176213" indent="-176213" algn="just">
              <a:lnSpc>
                <a:spcPct val="114000"/>
              </a:lnSpc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indent="-180975" algn="just">
              <a:lnSpc>
                <a:spcPct val="114000"/>
              </a:lnSpc>
              <a:spcAft>
                <a:spcPts val="3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1 050 млн руб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– потребность в инвестициях</a:t>
            </a:r>
          </a:p>
          <a:p>
            <a:pPr marL="180975" indent="-180975" algn="just">
              <a:lnSpc>
                <a:spcPct val="114000"/>
              </a:lnSpc>
              <a:spcAft>
                <a:spcPts val="3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Форма инвестиций: 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кредит 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 сумму 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1 050 млн руб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на 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лет со ставкой не более 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8,5% 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годовых в рублях.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3133" y="4933770"/>
            <a:ext cx="4376891" cy="41127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ПОТРЕБНОСТЬ В ИНВЕСТИЦИЯХ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3133" y="886897"/>
            <a:ext cx="4447221" cy="123019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effectLst/>
        </p:spPr>
        <p:txBody>
          <a:bodyPr wrap="square" lIns="108000" tIns="108000" rIns="108000" bIns="108000">
            <a:noAutofit/>
          </a:bodyPr>
          <a:lstStyle/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 smtClean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 площадки по производству нетканых материалов.</a:t>
            </a: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Мощность - 12 тыс. тонн 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год</a:t>
            </a: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3134" y="876022"/>
            <a:ext cx="4447221" cy="41127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ОПИСАНИЕ ПРОЕКТА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63" y="922838"/>
            <a:ext cx="317019" cy="3170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07" y="4970271"/>
            <a:ext cx="347502" cy="3475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3666" y="925909"/>
            <a:ext cx="317019" cy="31092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38958" y="2629309"/>
            <a:ext cx="4447221" cy="216616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effectLst/>
        </p:spPr>
        <p:txBody>
          <a:bodyPr wrap="square" lIns="108000" tIns="108000" rIns="108000" bIns="108000">
            <a:noAutofit/>
          </a:bodyPr>
          <a:lstStyle/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8959" y="2618435"/>
            <a:ext cx="4447221" cy="41127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СТРУКТУРА ИНВЕСТИЦИИ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88" y="2665251"/>
            <a:ext cx="317019" cy="317019"/>
          </a:xfrm>
          <a:prstGeom prst="rect">
            <a:avLst/>
          </a:prstGeom>
        </p:spPr>
      </p:pic>
      <p:graphicFrame>
        <p:nvGraphicFramePr>
          <p:cNvPr id="26" name="Диаграмма 35"/>
          <p:cNvGraphicFramePr/>
          <p:nvPr>
            <p:extLst>
              <p:ext uri="{D42A27DB-BD31-4B8C-83A1-F6EECF244321}">
                <p14:modId xmlns:p14="http://schemas.microsoft.com/office/powerpoint/2010/main" val="3703821637"/>
              </p:ext>
            </p:extLst>
          </p:nvPr>
        </p:nvGraphicFramePr>
        <p:xfrm>
          <a:off x="316007" y="3105745"/>
          <a:ext cx="2268311" cy="1640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8" name="Диаграмма 73"/>
          <p:cNvGraphicFramePr/>
          <p:nvPr>
            <p:extLst>
              <p:ext uri="{D42A27DB-BD31-4B8C-83A1-F6EECF244321}">
                <p14:modId xmlns:p14="http://schemas.microsoft.com/office/powerpoint/2010/main" val="1925225965"/>
              </p:ext>
            </p:extLst>
          </p:nvPr>
        </p:nvGraphicFramePr>
        <p:xfrm>
          <a:off x="2402043" y="3092109"/>
          <a:ext cx="2268311" cy="1640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26307" y="3697157"/>
            <a:ext cx="780628" cy="430871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1 500</a:t>
            </a:r>
            <a:endParaRPr lang="ru-RU" sz="1400" b="1" baseline="300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ru-RU" sz="800" dirty="0" smtClean="0">
                <a:cs typeface="Arial" panose="020B0604020202020204" pitchFamily="34" charset="0"/>
              </a:rPr>
              <a:t>м</a:t>
            </a:r>
            <a:r>
              <a:rPr lang="ru-RU" sz="800" dirty="0" smtClean="0">
                <a:latin typeface="+mn-lt"/>
                <a:cs typeface="Arial" panose="020B0604020202020204" pitchFamily="34" charset="0"/>
              </a:rPr>
              <a:t>лн руб</a:t>
            </a:r>
            <a:r>
              <a:rPr lang="ru-RU" sz="800" dirty="0">
                <a:latin typeface="+mn-lt"/>
                <a:cs typeface="Arial" panose="020B0604020202020204" pitchFamily="34" charset="0"/>
              </a:rPr>
              <a:t>..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65778" y="3666549"/>
            <a:ext cx="780628" cy="430871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1 500</a:t>
            </a:r>
            <a:endParaRPr lang="ru-RU" sz="1400" b="1" baseline="300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ru-RU" sz="800" dirty="0">
                <a:cs typeface="Arial" panose="020B0604020202020204" pitchFamily="34" charset="0"/>
              </a:rPr>
              <a:t>м</a:t>
            </a:r>
            <a:r>
              <a:rPr lang="ru-RU" sz="800" dirty="0" smtClean="0">
                <a:latin typeface="+mn-lt"/>
                <a:cs typeface="Arial" panose="020B0604020202020204" pitchFamily="34" charset="0"/>
              </a:rPr>
              <a:t>лн руб</a:t>
            </a:r>
            <a:r>
              <a:rPr lang="ru-RU" sz="800" dirty="0">
                <a:latin typeface="+mn-lt"/>
                <a:cs typeface="Arial" panose="020B0604020202020204" pitchFamily="34" charset="0"/>
              </a:rPr>
              <a:t>..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091787"/>
              </p:ext>
            </p:extLst>
          </p:nvPr>
        </p:nvGraphicFramePr>
        <p:xfrm>
          <a:off x="4863759" y="1285323"/>
          <a:ext cx="4217461" cy="5034746"/>
        </p:xfrm>
        <a:graphic>
          <a:graphicData uri="http://schemas.openxmlformats.org/drawingml/2006/table">
            <a:tbl>
              <a:tblPr bandRow="1">
                <a:tableStyleId>{8FD4443E-F989-4FC4-A0C8-D5A2AF1F390B}</a:tableStyleId>
              </a:tblPr>
              <a:tblGrid>
                <a:gridCol w="22866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07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76186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Текущий статус 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Подготовлен проект, получено разрешение на строительство </a:t>
                      </a:r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площадки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6410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Ежегодная выручка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</a:t>
                      </a:r>
                      <a:r>
                        <a:rPr lang="ru-RU" sz="15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970</a:t>
                      </a:r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млн</a:t>
                      </a:r>
                      <a:r>
                        <a:rPr lang="ru-RU" sz="15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руб</a:t>
                      </a: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1483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Общий объем инвестиций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1 500 млн</a:t>
                      </a:r>
                      <a:r>
                        <a:rPr lang="ru-RU" sz="15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руб</a:t>
                      </a: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1483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EBITDA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1 054,8</a:t>
                      </a:r>
                      <a:r>
                        <a:rPr lang="ru-RU" sz="15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млн</a:t>
                      </a:r>
                      <a:r>
                        <a:rPr lang="ru-RU" sz="15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руб</a:t>
                      </a: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050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Рентабельность </a:t>
                      </a:r>
                      <a:r>
                        <a:rPr lang="en-US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EBITDA,</a:t>
                      </a:r>
                      <a:r>
                        <a:rPr lang="en-US" sz="15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%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53,5</a:t>
                      </a:r>
                      <a:r>
                        <a:rPr lang="en-US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%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5741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NPV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1 625,3 млн</a:t>
                      </a:r>
                      <a:r>
                        <a:rPr lang="ru-RU" sz="15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руб</a:t>
                      </a: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5742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IRR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19%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5742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PI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1,22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Ставка дисконтирования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12%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Срок окупаемости</a:t>
                      </a:r>
                      <a:r>
                        <a:rPr lang="en-US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(DPBP)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6,7 </a:t>
                      </a:r>
                      <a:r>
                        <a:rPr lang="ru-RU" sz="15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лет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Период планирования проекта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10</a:t>
                      </a:r>
                      <a:r>
                        <a:rPr lang="ru-RU" sz="15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лет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Срок строительства </a:t>
                      </a:r>
                      <a:r>
                        <a:rPr lang="ru-RU" sz="15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завода 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18</a:t>
                      </a:r>
                      <a:r>
                        <a:rPr lang="ru-RU" sz="15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месяцев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205107" y="215919"/>
            <a:ext cx="378789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Калужская область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3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805497"/>
            <a:ext cx="9144000" cy="3771979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</p:spPr>
        <p:txBody>
          <a:bodyPr wrap="square" lIns="108000" tIns="108000" rIns="324000" bIns="108000">
            <a:noAutofit/>
          </a:bodyPr>
          <a:lstStyle/>
          <a:p>
            <a:pPr marL="536575" indent="-268288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200" dirty="0" smtClean="0"/>
              <a:t>Мировое </a:t>
            </a:r>
            <a:r>
              <a:rPr lang="ru-RU" sz="1200" dirty="0"/>
              <a:t>развитие технического текстиля, предопределенное взаимосвязанными магистральными факторами, напрямую связано с тотальным внедрением и распространением нетканых материалов в традиционных и инновационных индустриальных секторах. 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/>
              <a:t/>
            </a:r>
            <a:br>
              <a:rPr lang="ru-RU" sz="900" dirty="0"/>
            </a:br>
            <a:r>
              <a:rPr lang="ru-RU" sz="1200" dirty="0" smtClean="0"/>
              <a:t>Этими факторами являются:</a:t>
            </a:r>
          </a:p>
          <a:p>
            <a:pPr marL="536575" indent="-268288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200" dirty="0" smtClean="0"/>
              <a:t>1</a:t>
            </a:r>
            <a:r>
              <a:rPr lang="ru-RU" sz="1200" dirty="0"/>
              <a:t>) химизации </a:t>
            </a:r>
            <a:r>
              <a:rPr lang="ru-RU" sz="1200" dirty="0" smtClean="0"/>
              <a:t>промышленности;</a:t>
            </a:r>
          </a:p>
          <a:p>
            <a:pPr marL="536575" indent="-268288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200" dirty="0" smtClean="0"/>
              <a:t>2</a:t>
            </a:r>
            <a:r>
              <a:rPr lang="ru-RU" sz="1200" dirty="0"/>
              <a:t>) перераспределение использования земельных сельскохозяйственных площадей в пользу пищевой </a:t>
            </a:r>
            <a:r>
              <a:rPr lang="ru-RU" sz="1200" dirty="0" smtClean="0"/>
              <a:t>продукции;</a:t>
            </a:r>
          </a:p>
          <a:p>
            <a:pPr marL="536575" indent="-268288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200" dirty="0" smtClean="0"/>
              <a:t>3</a:t>
            </a:r>
            <a:r>
              <a:rPr lang="ru-RU" sz="1200" dirty="0"/>
              <a:t>) возрастающая лояльности потребителей к высококачественной синтетической продукции</a:t>
            </a:r>
            <a:r>
              <a:rPr lang="ru-RU" sz="1200" dirty="0" smtClean="0"/>
              <a:t>.</a:t>
            </a:r>
          </a:p>
          <a:p>
            <a:pPr marL="536575" indent="-268288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/>
              <a:t/>
            </a:r>
            <a:br>
              <a:rPr lang="ru-RU" sz="900" dirty="0"/>
            </a:br>
            <a:r>
              <a:rPr lang="ru-RU" sz="1200" dirty="0"/>
              <a:t>Именно с учётом указанных факторов сегодня текстильная и лёгкая промышленность выступает в контексте развития нетканых материалов как значимый посредник создания продукции (по принципу «изделия-в-изделия»), и благодаря развитию технического текстиля в целом — для предприятий </a:t>
            </a:r>
            <a:r>
              <a:rPr lang="ru-RU" sz="1200" dirty="0" err="1"/>
              <a:t>легпрома</a:t>
            </a:r>
            <a:r>
              <a:rPr lang="ru-RU" sz="1200" dirty="0"/>
              <a:t> открывается ещё большая перспектива как во внутриотраслевом, так и в межотраслевом взаимодействии (строительство, автопром, военная промышленность, медицина, сельское хозяйство, </a:t>
            </a:r>
            <a:r>
              <a:rPr lang="ru-RU" sz="1200" dirty="0" err="1"/>
              <a:t>ect</a:t>
            </a:r>
            <a:r>
              <a:rPr lang="ru-RU" sz="1200" dirty="0"/>
              <a:t>). </a:t>
            </a: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/>
              <a:t/>
            </a:r>
            <a:br>
              <a:rPr lang="ru-RU" sz="900" dirty="0"/>
            </a:br>
            <a:r>
              <a:rPr lang="ru-RU" sz="1200" dirty="0"/>
              <a:t>Успешные внедрения нетканой продукции в бытовой и специализированной текстильной и швейной продукции сформировали базис для нового промышленного этапа в </a:t>
            </a:r>
            <a:r>
              <a:rPr lang="ru-RU" sz="1200" dirty="0" err="1"/>
              <a:t>легпроме</a:t>
            </a:r>
            <a:r>
              <a:rPr lang="ru-RU" sz="1200" dirty="0"/>
              <a:t>, отраженного также в «Стратегии развития лёгкой промышленности». </a:t>
            </a:r>
            <a:r>
              <a:rPr lang="ru-RU" sz="900" dirty="0"/>
              <a:t/>
            </a:r>
            <a:br>
              <a:rPr lang="ru-RU" sz="900" dirty="0"/>
            </a:br>
            <a:endParaRPr lang="ru-RU" sz="900" dirty="0" smtClean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6575" indent="-268288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90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4325" y="172522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ОПИСАНИЕ ПРОЕКТА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0" y="1830573"/>
            <a:ext cx="914400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0" y="5577476"/>
            <a:ext cx="914400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ятиугольник 30"/>
          <p:cNvSpPr/>
          <p:nvPr/>
        </p:nvSpPr>
        <p:spPr>
          <a:xfrm>
            <a:off x="215912" y="848796"/>
            <a:ext cx="2747539" cy="870947"/>
          </a:xfrm>
          <a:prstGeom prst="homePlate">
            <a:avLst>
              <a:gd name="adj" fmla="val 0"/>
            </a:avLst>
          </a:prstGeom>
          <a:solidFill>
            <a:schemeClr val="accent6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>
              <a:lnSpc>
                <a:spcPct val="114000"/>
              </a:lnSpc>
            </a:pP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1" y="925828"/>
            <a:ext cx="426070" cy="426070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707621" y="848795"/>
            <a:ext cx="2255830" cy="870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>
              <a:lnSpc>
                <a:spcPct val="114000"/>
              </a:lnSpc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Местонахождение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Калужская область 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7" name="Пятиугольник 36"/>
          <p:cNvSpPr/>
          <p:nvPr/>
        </p:nvSpPr>
        <p:spPr>
          <a:xfrm>
            <a:off x="3178708" y="848797"/>
            <a:ext cx="2586771" cy="870946"/>
          </a:xfrm>
          <a:prstGeom prst="homePlate">
            <a:avLst>
              <a:gd name="adj" fmla="val 0"/>
            </a:avLst>
          </a:prstGeom>
          <a:solidFill>
            <a:schemeClr val="accent6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>
              <a:lnSpc>
                <a:spcPct val="114000"/>
              </a:lnSpc>
            </a:pP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671072" y="848795"/>
            <a:ext cx="2094407" cy="699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>
              <a:lnSpc>
                <a:spcPct val="114000"/>
              </a:lnSpc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Отрасль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переработка полимеров – нетканая продукция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567" y="912566"/>
            <a:ext cx="307472" cy="307472"/>
          </a:xfrm>
          <a:prstGeom prst="rect">
            <a:avLst/>
          </a:prstGeom>
        </p:spPr>
      </p:pic>
      <p:sp>
        <p:nvSpPr>
          <p:cNvPr id="40" name="Пятиугольник 39"/>
          <p:cNvSpPr/>
          <p:nvPr/>
        </p:nvSpPr>
        <p:spPr>
          <a:xfrm>
            <a:off x="5984191" y="848796"/>
            <a:ext cx="2933306" cy="870947"/>
          </a:xfrm>
          <a:prstGeom prst="homePlate">
            <a:avLst>
              <a:gd name="adj" fmla="val 0"/>
            </a:avLst>
          </a:prstGeom>
          <a:solidFill>
            <a:schemeClr val="accent6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>
              <a:lnSpc>
                <a:spcPct val="114000"/>
              </a:lnSpc>
            </a:pP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473100" y="848795"/>
            <a:ext cx="2444397" cy="870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>
              <a:lnSpc>
                <a:spcPct val="114000"/>
              </a:lnSpc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Тип проекта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Создание нового производства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015" y="885916"/>
            <a:ext cx="369680" cy="369680"/>
          </a:xfrm>
          <a:prstGeom prst="rect">
            <a:avLst/>
          </a:prstGeom>
        </p:spPr>
      </p:pic>
      <p:sp>
        <p:nvSpPr>
          <p:cNvPr id="46" name="Пятиугольник 45"/>
          <p:cNvSpPr/>
          <p:nvPr/>
        </p:nvSpPr>
        <p:spPr>
          <a:xfrm>
            <a:off x="4603354" y="5762229"/>
            <a:ext cx="4314143" cy="946578"/>
          </a:xfrm>
          <a:prstGeom prst="homePlate">
            <a:avLst>
              <a:gd name="adj" fmla="val 0"/>
            </a:avLst>
          </a:prstGeom>
          <a:solidFill>
            <a:schemeClr val="accent6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>
              <a:lnSpc>
                <a:spcPct val="114000"/>
              </a:lnSpc>
            </a:pP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084917" y="5762228"/>
            <a:ext cx="3832580" cy="946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>
              <a:lnSpc>
                <a:spcPct val="114000"/>
              </a:lnSpc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Проектная мощность в год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12 тыс. тонн в год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402" y="5847982"/>
            <a:ext cx="306391" cy="30639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205107" y="215919"/>
            <a:ext cx="378789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Калужская область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6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539" y="1847596"/>
            <a:ext cx="5230445" cy="4800067"/>
          </a:xfrm>
          <a:prstGeom prst="rect">
            <a:avLst/>
          </a:prstGeom>
        </p:spPr>
      </p:pic>
      <p:grpSp>
        <p:nvGrpSpPr>
          <p:cNvPr id="52" name="Группа 51"/>
          <p:cNvGrpSpPr/>
          <p:nvPr/>
        </p:nvGrpSpPr>
        <p:grpSpPr>
          <a:xfrm>
            <a:off x="6710601" y="1044300"/>
            <a:ext cx="2426078" cy="1104726"/>
            <a:chOff x="3114582" y="1489132"/>
            <a:chExt cx="2426078" cy="1104726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3358652" y="1489132"/>
              <a:ext cx="218200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более </a:t>
              </a:r>
              <a:r>
                <a:rPr lang="ru-RU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r>
                <a:rPr lang="ru-RU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трлн</a:t>
              </a:r>
              <a:r>
                <a:rPr lang="ru-RU" sz="20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руб.</a:t>
              </a:r>
              <a:endPara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114582" y="2162971"/>
              <a:ext cx="223166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объем инвестиций </a:t>
              </a:r>
            </a:p>
            <a:p>
              <a:pPr algn="ctr"/>
              <a:r>
                <a:rPr lang="ru-RU" sz="11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с </a:t>
              </a:r>
              <a:r>
                <a:rPr lang="en-US" sz="11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2006</a:t>
              </a:r>
              <a:r>
                <a:rPr lang="ru-RU" sz="11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года</a:t>
              </a: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5228928" y="1044300"/>
            <a:ext cx="1616879" cy="1274003"/>
            <a:chOff x="605884" y="2717162"/>
            <a:chExt cx="1616879" cy="1274003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783381" y="2717162"/>
              <a:ext cx="126188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4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212</a:t>
              </a: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605884" y="3391001"/>
              <a:ext cx="1616879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инвестиционных</a:t>
              </a:r>
              <a:endParaRPr lang="en-US" sz="11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r>
                <a:rPr lang="ru-RU" sz="11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проектов</a:t>
              </a:r>
            </a:p>
            <a:p>
              <a:pPr algn="ctr"/>
              <a:r>
                <a:rPr lang="ru-RU" sz="11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реализуется</a:t>
              </a:r>
              <a:endParaRPr lang="en-US" sz="11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4324" y="172522"/>
            <a:ext cx="5852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МЕСТОПОЛОЖЕНИЕ ПРОЕКТА,  ГРАФИК РЕАЛИЗАЦИИ </a:t>
            </a:r>
          </a:p>
        </p:txBody>
      </p:sp>
      <p:sp>
        <p:nvSpPr>
          <p:cNvPr id="35" name="Пятиугольник 34"/>
          <p:cNvSpPr/>
          <p:nvPr/>
        </p:nvSpPr>
        <p:spPr>
          <a:xfrm>
            <a:off x="367926" y="4844111"/>
            <a:ext cx="1905000" cy="571164"/>
          </a:xfrm>
          <a:prstGeom prst="homePlate">
            <a:avLst>
              <a:gd name="adj" fmla="val 15519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Разработка проектной документации</a:t>
            </a:r>
          </a:p>
          <a:p>
            <a:r>
              <a:rPr lang="ru-RU" sz="1000" dirty="0">
                <a:solidFill>
                  <a:schemeClr val="tx1"/>
                </a:solidFill>
              </a:rPr>
              <a:t>Приобретение участка</a:t>
            </a:r>
          </a:p>
          <a:p>
            <a:r>
              <a:rPr lang="ru-RU" sz="1000" dirty="0">
                <a:solidFill>
                  <a:schemeClr val="tx1"/>
                </a:solidFill>
              </a:rPr>
              <a:t>Получение разрешения на строительство</a:t>
            </a:r>
          </a:p>
        </p:txBody>
      </p:sp>
      <p:sp>
        <p:nvSpPr>
          <p:cNvPr id="36" name="Пятиугольник 35"/>
          <p:cNvSpPr/>
          <p:nvPr/>
        </p:nvSpPr>
        <p:spPr>
          <a:xfrm>
            <a:off x="365519" y="5489011"/>
            <a:ext cx="2711023" cy="820732"/>
          </a:xfrm>
          <a:prstGeom prst="homePlate">
            <a:avLst>
              <a:gd name="adj" fmla="val 31081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Строительство объектов и инфраструктуры.</a:t>
            </a:r>
          </a:p>
          <a:p>
            <a:r>
              <a:rPr lang="ru-RU" sz="1000" dirty="0">
                <a:solidFill>
                  <a:schemeClr val="tx1"/>
                </a:solidFill>
              </a:rPr>
              <a:t>Увеличение мощности инженерных сетей</a:t>
            </a:r>
          </a:p>
          <a:p>
            <a:r>
              <a:rPr lang="ru-RU" sz="1000" dirty="0">
                <a:solidFill>
                  <a:schemeClr val="tx1"/>
                </a:solidFill>
              </a:rPr>
              <a:t>Привлечение финансирования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204070" y="794020"/>
            <a:ext cx="4733777" cy="3679772"/>
            <a:chOff x="204070" y="794020"/>
            <a:chExt cx="4733777" cy="3679772"/>
          </a:xfrm>
        </p:grpSpPr>
        <p:pic>
          <p:nvPicPr>
            <p:cNvPr id="60" name="Рисунок 59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70" y="794020"/>
              <a:ext cx="3817735" cy="1951860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1593" y="1847596"/>
              <a:ext cx="2723455" cy="2238966"/>
            </a:xfrm>
            <a:prstGeom prst="rect">
              <a:avLst/>
            </a:prstGeom>
          </p:spPr>
        </p:pic>
        <p:sp>
          <p:nvSpPr>
            <p:cNvPr id="62" name="Овал 61"/>
            <p:cNvSpPr/>
            <p:nvPr>
              <p:custDataLst>
                <p:tags r:id="rId3"/>
              </p:custDataLst>
            </p:nvPr>
          </p:nvSpPr>
          <p:spPr>
            <a:xfrm>
              <a:off x="3997149" y="2579364"/>
              <a:ext cx="64673" cy="6467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>
              <p:custDataLst>
                <p:tags r:id="rId4"/>
              </p:custDataLst>
            </p:nvPr>
          </p:nvSpPr>
          <p:spPr>
            <a:xfrm>
              <a:off x="3873131" y="2756132"/>
              <a:ext cx="64673" cy="6467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>
              <p:custDataLst>
                <p:tags r:id="rId5"/>
              </p:custDataLst>
            </p:nvPr>
          </p:nvSpPr>
          <p:spPr>
            <a:xfrm>
              <a:off x="3634728" y="2820805"/>
              <a:ext cx="64673" cy="6467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>
              <p:custDataLst>
                <p:tags r:id="rId6"/>
              </p:custDataLst>
            </p:nvPr>
          </p:nvSpPr>
          <p:spPr>
            <a:xfrm>
              <a:off x="3238613" y="3527811"/>
              <a:ext cx="64673" cy="6467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>
              <p:custDataLst>
                <p:tags r:id="rId7"/>
              </p:custDataLst>
            </p:nvPr>
          </p:nvSpPr>
          <p:spPr>
            <a:xfrm>
              <a:off x="3076422" y="2934743"/>
              <a:ext cx="64673" cy="6467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>
              <p:custDataLst>
                <p:tags r:id="rId8"/>
              </p:custDataLst>
            </p:nvPr>
          </p:nvSpPr>
          <p:spPr>
            <a:xfrm>
              <a:off x="2954067" y="2685410"/>
              <a:ext cx="64673" cy="6467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>
              <p:custDataLst>
                <p:tags r:id="rId9"/>
              </p:custDataLst>
            </p:nvPr>
          </p:nvSpPr>
          <p:spPr>
            <a:xfrm>
              <a:off x="3354672" y="2233664"/>
              <a:ext cx="64673" cy="6467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>
              <p:custDataLst>
                <p:tags r:id="rId10"/>
              </p:custDataLst>
            </p:nvPr>
          </p:nvSpPr>
          <p:spPr>
            <a:xfrm>
              <a:off x="2669522" y="2298337"/>
              <a:ext cx="64673" cy="6467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>
              <p:custDataLst>
                <p:tags r:id="rId11"/>
              </p:custDataLst>
            </p:nvPr>
          </p:nvSpPr>
          <p:spPr>
            <a:xfrm>
              <a:off x="2552731" y="2750083"/>
              <a:ext cx="64673" cy="6467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>
              <p:custDataLst>
                <p:tags r:id="rId12"/>
              </p:custDataLst>
            </p:nvPr>
          </p:nvSpPr>
          <p:spPr>
            <a:xfrm>
              <a:off x="2707554" y="2981565"/>
              <a:ext cx="64673" cy="6467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>
              <p:custDataLst>
                <p:tags r:id="rId13"/>
              </p:custDataLst>
            </p:nvPr>
          </p:nvSpPr>
          <p:spPr>
            <a:xfrm>
              <a:off x="2484229" y="3192598"/>
              <a:ext cx="64673" cy="6467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Овал 72"/>
            <p:cNvSpPr/>
            <p:nvPr>
              <p:custDataLst>
                <p:tags r:id="rId14"/>
              </p:custDataLst>
            </p:nvPr>
          </p:nvSpPr>
          <p:spPr>
            <a:xfrm>
              <a:off x="2419556" y="3439864"/>
              <a:ext cx="64673" cy="6467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TextBox 73"/>
            <p:cNvSpPr txBox="1"/>
            <p:nvPr>
              <p:custDataLst>
                <p:tags r:id="rId15"/>
              </p:custDataLst>
            </p:nvPr>
          </p:nvSpPr>
          <p:spPr>
            <a:xfrm>
              <a:off x="3629342" y="2284953"/>
              <a:ext cx="6222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latin typeface="Myriad Pro Cond" pitchFamily="34" charset="0"/>
                </a:rPr>
                <a:t>Ярославль</a:t>
              </a:r>
            </a:p>
          </p:txBody>
        </p:sp>
        <p:sp>
          <p:nvSpPr>
            <p:cNvPr id="75" name="TextBox 74"/>
            <p:cNvSpPr txBox="1"/>
            <p:nvPr>
              <p:custDataLst>
                <p:tags r:id="rId16"/>
              </p:custDataLst>
            </p:nvPr>
          </p:nvSpPr>
          <p:spPr>
            <a:xfrm>
              <a:off x="3994768" y="2486129"/>
              <a:ext cx="59984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latin typeface="Myriad Pro Cond" pitchFamily="34" charset="0"/>
                </a:rPr>
                <a:t>Кострома</a:t>
              </a:r>
            </a:p>
          </p:txBody>
        </p:sp>
        <p:sp>
          <p:nvSpPr>
            <p:cNvPr id="76" name="TextBox 75"/>
            <p:cNvSpPr txBox="1"/>
            <p:nvPr>
              <p:custDataLst>
                <p:tags r:id="rId17"/>
              </p:custDataLst>
            </p:nvPr>
          </p:nvSpPr>
          <p:spPr>
            <a:xfrm>
              <a:off x="3391205" y="2944009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latin typeface="Myriad Pro Cond" pitchFamily="34" charset="0"/>
                </a:rPr>
                <a:t>Рязань</a:t>
              </a:r>
            </a:p>
          </p:txBody>
        </p:sp>
        <p:sp>
          <p:nvSpPr>
            <p:cNvPr id="77" name="TextBox 76"/>
            <p:cNvSpPr txBox="1"/>
            <p:nvPr>
              <p:custDataLst>
                <p:tags r:id="rId18"/>
              </p:custDataLst>
            </p:nvPr>
          </p:nvSpPr>
          <p:spPr>
            <a:xfrm>
              <a:off x="3037074" y="3237885"/>
              <a:ext cx="4892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latin typeface="Myriad Pro Cond" pitchFamily="34" charset="0"/>
                </a:rPr>
                <a:t>Липецк</a:t>
              </a:r>
            </a:p>
          </p:txBody>
        </p:sp>
        <p:sp>
          <p:nvSpPr>
            <p:cNvPr id="78" name="TextBox 77"/>
            <p:cNvSpPr txBox="1"/>
            <p:nvPr>
              <p:custDataLst>
                <p:tags r:id="rId19"/>
              </p:custDataLst>
            </p:nvPr>
          </p:nvSpPr>
          <p:spPr>
            <a:xfrm>
              <a:off x="2547663" y="3505597"/>
              <a:ext cx="55496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latin typeface="Myriad Pro Cond" pitchFamily="34" charset="0"/>
                </a:rPr>
                <a:t>Воронеж</a:t>
              </a:r>
            </a:p>
          </p:txBody>
        </p:sp>
        <p:sp>
          <p:nvSpPr>
            <p:cNvPr id="79" name="TextBox 78"/>
            <p:cNvSpPr txBox="1"/>
            <p:nvPr>
              <p:custDataLst>
                <p:tags r:id="rId20"/>
              </p:custDataLst>
            </p:nvPr>
          </p:nvSpPr>
          <p:spPr>
            <a:xfrm>
              <a:off x="3246233" y="3428658"/>
              <a:ext cx="4956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latin typeface="Myriad Pro Cond" pitchFamily="34" charset="0"/>
                </a:rPr>
                <a:t>Тамбов</a:t>
              </a:r>
            </a:p>
          </p:txBody>
        </p:sp>
        <p:sp>
          <p:nvSpPr>
            <p:cNvPr id="80" name="TextBox 79"/>
            <p:cNvSpPr txBox="1"/>
            <p:nvPr>
              <p:custDataLst>
                <p:tags r:id="rId21"/>
              </p:custDataLst>
            </p:nvPr>
          </p:nvSpPr>
          <p:spPr>
            <a:xfrm>
              <a:off x="3178972" y="2039208"/>
              <a:ext cx="4283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latin typeface="Myriad Pro Cond" pitchFamily="34" charset="0"/>
                </a:rPr>
                <a:t>Тверь</a:t>
              </a:r>
            </a:p>
          </p:txBody>
        </p:sp>
        <p:sp>
          <p:nvSpPr>
            <p:cNvPr id="81" name="TextBox 80"/>
            <p:cNvSpPr txBox="1"/>
            <p:nvPr>
              <p:custDataLst>
                <p:tags r:id="rId22"/>
              </p:custDataLst>
            </p:nvPr>
          </p:nvSpPr>
          <p:spPr>
            <a:xfrm>
              <a:off x="2272926" y="2104673"/>
              <a:ext cx="5838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latin typeface="Myriad Pro Cond" pitchFamily="34" charset="0"/>
                </a:rPr>
                <a:t>Смоленск</a:t>
              </a:r>
            </a:p>
          </p:txBody>
        </p:sp>
        <p:sp>
          <p:nvSpPr>
            <p:cNvPr id="82" name="TextBox 81"/>
            <p:cNvSpPr txBox="1"/>
            <p:nvPr>
              <p:custDataLst>
                <p:tags r:id="rId23"/>
              </p:custDataLst>
            </p:nvPr>
          </p:nvSpPr>
          <p:spPr>
            <a:xfrm>
              <a:off x="2159760" y="2640479"/>
              <a:ext cx="4732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latin typeface="Myriad Pro Cond" pitchFamily="34" charset="0"/>
                </a:rPr>
                <a:t>Брянск</a:t>
              </a:r>
            </a:p>
          </p:txBody>
        </p:sp>
        <p:sp>
          <p:nvSpPr>
            <p:cNvPr id="83" name="TextBox 82"/>
            <p:cNvSpPr txBox="1"/>
            <p:nvPr>
              <p:custDataLst>
                <p:tags r:id="rId24"/>
              </p:custDataLst>
            </p:nvPr>
          </p:nvSpPr>
          <p:spPr>
            <a:xfrm>
              <a:off x="2670600" y="2675940"/>
              <a:ext cx="4587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latin typeface="Myriad Pro Cond" pitchFamily="34" charset="0"/>
                </a:rPr>
                <a:t>Калуга</a:t>
              </a:r>
            </a:p>
          </p:txBody>
        </p:sp>
        <p:sp>
          <p:nvSpPr>
            <p:cNvPr id="84" name="TextBox 83"/>
            <p:cNvSpPr txBox="1"/>
            <p:nvPr>
              <p:custDataLst>
                <p:tags r:id="rId25"/>
              </p:custDataLst>
            </p:nvPr>
          </p:nvSpPr>
          <p:spPr>
            <a:xfrm>
              <a:off x="3071364" y="2828945"/>
              <a:ext cx="3706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latin typeface="Myriad Pro Cond" pitchFamily="34" charset="0"/>
                </a:rPr>
                <a:t>Тула</a:t>
              </a:r>
            </a:p>
          </p:txBody>
        </p:sp>
        <p:sp>
          <p:nvSpPr>
            <p:cNvPr id="85" name="TextBox 84"/>
            <p:cNvSpPr txBox="1"/>
            <p:nvPr>
              <p:custDataLst>
                <p:tags r:id="rId26"/>
              </p:custDataLst>
            </p:nvPr>
          </p:nvSpPr>
          <p:spPr>
            <a:xfrm>
              <a:off x="3634728" y="2759095"/>
              <a:ext cx="6094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latin typeface="Myriad Pro Cond" pitchFamily="34" charset="0"/>
                </a:rPr>
                <a:t>Владимир</a:t>
              </a:r>
            </a:p>
          </p:txBody>
        </p:sp>
        <p:sp>
          <p:nvSpPr>
            <p:cNvPr id="86" name="TextBox 85"/>
            <p:cNvSpPr txBox="1"/>
            <p:nvPr>
              <p:custDataLst>
                <p:tags r:id="rId27"/>
              </p:custDataLst>
            </p:nvPr>
          </p:nvSpPr>
          <p:spPr>
            <a:xfrm>
              <a:off x="3878310" y="2652958"/>
              <a:ext cx="54373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latin typeface="Myriad Pro Cond" pitchFamily="34" charset="0"/>
                </a:rPr>
                <a:t>Иваново</a:t>
              </a:r>
            </a:p>
          </p:txBody>
        </p:sp>
        <p:sp>
          <p:nvSpPr>
            <p:cNvPr id="87" name="TextBox 86"/>
            <p:cNvSpPr txBox="1"/>
            <p:nvPr>
              <p:custDataLst>
                <p:tags r:id="rId28"/>
              </p:custDataLst>
            </p:nvPr>
          </p:nvSpPr>
          <p:spPr>
            <a:xfrm>
              <a:off x="2550198" y="2991752"/>
              <a:ext cx="3898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latin typeface="Myriad Pro Cond" pitchFamily="34" charset="0"/>
                </a:rPr>
                <a:t>Орёл</a:t>
              </a:r>
            </a:p>
          </p:txBody>
        </p:sp>
        <p:sp>
          <p:nvSpPr>
            <p:cNvPr id="88" name="TextBox 87"/>
            <p:cNvSpPr txBox="1"/>
            <p:nvPr>
              <p:custDataLst>
                <p:tags r:id="rId29"/>
              </p:custDataLst>
            </p:nvPr>
          </p:nvSpPr>
          <p:spPr>
            <a:xfrm>
              <a:off x="2128297" y="3088537"/>
              <a:ext cx="4154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latin typeface="Myriad Pro Cond" pitchFamily="34" charset="0"/>
                </a:rPr>
                <a:t>Курск</a:t>
              </a:r>
            </a:p>
          </p:txBody>
        </p:sp>
        <p:sp>
          <p:nvSpPr>
            <p:cNvPr id="89" name="TextBox 88"/>
            <p:cNvSpPr txBox="1"/>
            <p:nvPr>
              <p:custDataLst>
                <p:tags r:id="rId30"/>
              </p:custDataLst>
            </p:nvPr>
          </p:nvSpPr>
          <p:spPr>
            <a:xfrm>
              <a:off x="1994701" y="3247243"/>
              <a:ext cx="5741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latin typeface="Myriad Pro Cond" pitchFamily="34" charset="0"/>
                </a:rPr>
                <a:t>Белгород</a:t>
              </a:r>
            </a:p>
          </p:txBody>
        </p:sp>
        <p:sp>
          <p:nvSpPr>
            <p:cNvPr id="90" name="Овал 89"/>
            <p:cNvSpPr/>
            <p:nvPr>
              <p:custDataLst>
                <p:tags r:id="rId31"/>
              </p:custDataLst>
            </p:nvPr>
          </p:nvSpPr>
          <p:spPr>
            <a:xfrm>
              <a:off x="1953393" y="1489338"/>
              <a:ext cx="2984454" cy="2984454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1" name="Прямая соединительная линия 90"/>
            <p:cNvCxnSpPr/>
            <p:nvPr>
              <p:custDataLst>
                <p:tags r:id="rId32"/>
              </p:custDataLst>
            </p:nvPr>
          </p:nvCxnSpPr>
          <p:spPr>
            <a:xfrm>
              <a:off x="976624" y="1982871"/>
              <a:ext cx="1199276" cy="1796559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 flipV="1">
              <a:off x="984935" y="1519346"/>
              <a:ext cx="2191473" cy="46352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Овал 92"/>
            <p:cNvSpPr/>
            <p:nvPr/>
          </p:nvSpPr>
          <p:spPr>
            <a:xfrm>
              <a:off x="2934571" y="2659953"/>
              <a:ext cx="105536" cy="10974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3195244" y="2605130"/>
              <a:ext cx="246734" cy="158459"/>
            </a:xfrm>
            <a:prstGeom prst="rect">
              <a:avLst/>
            </a:prstGeom>
            <a:solidFill>
              <a:srgbClr val="BC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Пятиугольник 36"/>
          <p:cNvSpPr/>
          <p:nvPr/>
        </p:nvSpPr>
        <p:spPr>
          <a:xfrm>
            <a:off x="1542897" y="6309743"/>
            <a:ext cx="1905000" cy="438151"/>
          </a:xfrm>
          <a:prstGeom prst="homePlate">
            <a:avLst>
              <a:gd name="adj" fmla="val 31081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Приобретение оборудования.</a:t>
            </a:r>
          </a:p>
          <a:p>
            <a:r>
              <a:rPr lang="ru-RU" sz="1000" dirty="0">
                <a:solidFill>
                  <a:schemeClr val="tx1"/>
                </a:solidFill>
              </a:rPr>
              <a:t>Монтаж оборудования.</a:t>
            </a:r>
          </a:p>
        </p:txBody>
      </p:sp>
      <p:sp>
        <p:nvSpPr>
          <p:cNvPr id="38" name="Пятиугольник 37"/>
          <p:cNvSpPr/>
          <p:nvPr/>
        </p:nvSpPr>
        <p:spPr>
          <a:xfrm>
            <a:off x="3161269" y="5457570"/>
            <a:ext cx="1309734" cy="990264"/>
          </a:xfrm>
          <a:prstGeom prst="homePlate">
            <a:avLst>
              <a:gd name="adj" fmla="val 15691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Ввод в эксплуатацию завода.</a:t>
            </a:r>
          </a:p>
          <a:p>
            <a:r>
              <a:rPr lang="ru-RU" sz="1000" dirty="0">
                <a:solidFill>
                  <a:schemeClr val="tx1"/>
                </a:solidFill>
              </a:rPr>
              <a:t>Начало выпуска продукции</a:t>
            </a:r>
          </a:p>
        </p:txBody>
      </p:sp>
      <p:sp>
        <p:nvSpPr>
          <p:cNvPr id="40" name="Пятиугольник 39"/>
          <p:cNvSpPr/>
          <p:nvPr/>
        </p:nvSpPr>
        <p:spPr>
          <a:xfrm>
            <a:off x="4298432" y="4751042"/>
            <a:ext cx="1020599" cy="656887"/>
          </a:xfrm>
          <a:prstGeom prst="homePlate">
            <a:avLst>
              <a:gd name="adj" fmla="val 17353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Выход на проектную мощность</a:t>
            </a:r>
          </a:p>
        </p:txBody>
      </p:sp>
      <p:sp>
        <p:nvSpPr>
          <p:cNvPr id="26" name="Стрелка вправо 25"/>
          <p:cNvSpPr/>
          <p:nvPr/>
        </p:nvSpPr>
        <p:spPr>
          <a:xfrm>
            <a:off x="186574" y="4176483"/>
            <a:ext cx="5132457" cy="571500"/>
          </a:xfrm>
          <a:prstGeom prst="rightArrow">
            <a:avLst>
              <a:gd name="adj1" fmla="val 70000"/>
              <a:gd name="adj2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32844" y="4267506"/>
            <a:ext cx="70485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22065" y="4267506"/>
            <a:ext cx="70485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2021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11286" y="4267506"/>
            <a:ext cx="70485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98432" y="4267506"/>
            <a:ext cx="70485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2024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05107" y="215919"/>
            <a:ext cx="378789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Калужская область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26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4325" y="172522"/>
            <a:ext cx="2771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ОБЗОР ОТРАСЛИ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3707" y="886896"/>
            <a:ext cx="40966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Потребление пропилена, тыс. т/г</a:t>
            </a:r>
            <a:endParaRPr lang="ru-RU" sz="11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55220" y="1197368"/>
            <a:ext cx="4274452" cy="10715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lIns="72000" tIns="72000" rIns="72000" bIns="72000">
            <a:no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050" dirty="0"/>
              <a:t>Рынок полипропилена характеризуется как динамично развивающийся </a:t>
            </a:r>
            <a:r>
              <a:rPr lang="en-US" sz="1050" dirty="0"/>
              <a:t>AGGR</a:t>
            </a:r>
            <a:r>
              <a:rPr lang="ru-RU" sz="400" dirty="0"/>
              <a:t>2011-2015</a:t>
            </a:r>
            <a:r>
              <a:rPr lang="en-US" sz="1050" dirty="0"/>
              <a:t> – 8%</a:t>
            </a:r>
            <a:endParaRPr lang="ru-RU" sz="105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050" dirty="0"/>
              <a:t>Запуск новых производств полипропилена в 2013 г. ( в том числе Тобольск-Полимер производительностью 500 </a:t>
            </a:r>
            <a:r>
              <a:rPr lang="ru-RU" sz="1050" dirty="0" err="1"/>
              <a:t>тыс.т</a:t>
            </a:r>
            <a:r>
              <a:rPr lang="ru-RU" sz="1050" dirty="0"/>
              <a:t>./г) и выход на мощности в 2015 г. способствовал росту рынка потребления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555219" y="2245970"/>
            <a:ext cx="4274452" cy="1494268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lIns="72000" tIns="72000" rIns="72000" bIns="72000">
            <a:noAutofit/>
          </a:bodyPr>
          <a:lstStyle/>
          <a:p>
            <a:pPr marL="176213" indent="-176213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Дефицит 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мощностей по производству  полиэтилена высокой плотности (ПЭВП) и линейного полиэтилена низкой плотности (ЛПЭНП) в РФ ограничивает развитие потребления данных типов полиэтилена, которые занимают долю более 70% от общего потребления ПЭ</a:t>
            </a:r>
          </a:p>
          <a:p>
            <a:pPr marL="176213" indent="-176213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Запуск ЗСНХ позволит покрыть неудовлетворенный спрос ПЭВП и ЛПЭНП и даст импульс к развитию переработки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4325" y="3684495"/>
            <a:ext cx="37442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Потребление полиолефинов в РФ, тыс. т/г</a:t>
            </a:r>
            <a:endParaRPr lang="ru-RU" sz="11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55221" y="814165"/>
            <a:ext cx="4274452" cy="36992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ЦЕЛЕСООБРАЗНОСТЬ РЕАЛИЗАЦИИ ПРОЕКТА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17" y="981074"/>
            <a:ext cx="279961" cy="279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06" y="1321026"/>
            <a:ext cx="4204259" cy="21351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5" y="4258153"/>
            <a:ext cx="4297805" cy="222465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555219" y="4272010"/>
            <a:ext cx="4274452" cy="221079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lIns="72000" tIns="72000" rIns="72000" bIns="72000">
            <a:noAutofit/>
          </a:bodyPr>
          <a:lstStyle/>
          <a:p>
            <a:pPr>
              <a:spcBef>
                <a:spcPts val="600"/>
              </a:spcBef>
            </a:pPr>
            <a:r>
              <a:rPr lang="ru-RU" sz="1050" dirty="0"/>
              <a:t>С конца </a:t>
            </a:r>
            <a:r>
              <a:rPr lang="ru-RU" sz="1050" dirty="0" smtClean="0"/>
              <a:t>февраля 2020 г. </a:t>
            </a:r>
            <a:r>
              <a:rPr lang="ru-RU" sz="1050" dirty="0"/>
              <a:t>спрос на полиэтилен высокого давления (ПВД) на российском рынке ощутимо вырос, начался постепенный рост цен. На прошлой неделе ограниченное предложение у ряда продавцов привело к наиболее ощутимому росту цен за последние несколько недель. После затяжного периода профицита, который отмечался в октябре - январе, к февралю текущего года российским производителям удалось сбалансировать внутренний рынок ПВД, в том числе и за счет роста экспортных продаж. С середины прошлого месяца избыток полиэтилена на рынке исчез, а цены </a:t>
            </a:r>
            <a:r>
              <a:rPr lang="ru-RU" sz="1050" dirty="0" smtClean="0"/>
              <a:t>начали расти</a:t>
            </a:r>
            <a:r>
              <a:rPr lang="ru-RU" sz="1050" dirty="0"/>
              <a:t>. В марте спрос ощутимо вырос за счет ранней весны в ряде регионов, и на второй неделе месяца часть продавцов сообщили, что уже распродали все свои объемы ПВД. Как следствие, цены у выросли за неделю по некоторым позициям полиэтилена на 2,000-4,000 руб. за тонну.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55220" y="3888808"/>
            <a:ext cx="4274452" cy="36992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АНАЛИЗ ЦЕН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05107" y="215919"/>
            <a:ext cx="378789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Калужская область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07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5" y="172522"/>
            <a:ext cx="384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ПРЕДЛОЖЕНИЕ  ИНВЕСТОРУ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495470" y="886896"/>
            <a:ext cx="2143536" cy="10341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rgbClr val="820000"/>
                </a:solidFill>
              </a:rPr>
              <a:t>1500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млн руб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потребность в финансировании</a:t>
            </a:r>
            <a:endParaRPr lang="en-US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проекта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14326" y="4843647"/>
            <a:ext cx="8505824" cy="106346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effectLst/>
        </p:spPr>
        <p:txBody>
          <a:bodyPr wrap="square" lIns="108000" tIns="108000" rIns="108000" bIns="108000">
            <a:noAutofit/>
          </a:bodyPr>
          <a:lstStyle/>
          <a:p>
            <a:pPr marL="176213" indent="-176213" algn="just">
              <a:lnSpc>
                <a:spcPct val="114000"/>
              </a:lnSpc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300"/>
              </a:spcAft>
              <a:buClr>
                <a:schemeClr val="tx2">
                  <a:lumMod val="75000"/>
                </a:schemeClr>
              </a:buClr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кредита в объеме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1050 млн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рублей на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лет под не более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8,5%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годовых в рублях, с отсрочкой выплаты суммы основного долга на 24 месяца.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4325" y="4787588"/>
            <a:ext cx="8505828" cy="40501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УСЛОВИЯ </a:t>
            </a:r>
            <a:r>
              <a:rPr lang="ru-RU" sz="1200" b="1" dirty="0" smtClean="0">
                <a:solidFill>
                  <a:schemeClr val="bg1"/>
                </a:solidFill>
              </a:rPr>
              <a:t>ФИНАНСИРОВАНИЯ ПРОЕКТА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4819391"/>
            <a:ext cx="341406" cy="34140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752271" y="2490630"/>
            <a:ext cx="201850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6,7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года</a:t>
            </a: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простой срок окупаемости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 (PBP)</a:t>
            </a:r>
            <a:endParaRPr lang="ru-RU" sz="11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52271" y="3578205"/>
            <a:ext cx="229582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8,4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лет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дисконтированный срок окупаемости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14325" y="3591052"/>
            <a:ext cx="2206053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19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%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внутренняя норма доходности (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IRR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14325" y="2504480"/>
            <a:ext cx="2323072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1625,3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млн руб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чистая приведенная стоимость (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NPV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424178" y="2504480"/>
            <a:ext cx="83869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5,1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EV/EBITDA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466725" y="4604807"/>
            <a:ext cx="8353425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5235758" y="2491800"/>
            <a:ext cx="2188420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1054,8</a:t>
            </a:r>
            <a:r>
              <a:rPr lang="ru-RU" sz="1200" b="1" dirty="0" smtClean="0">
                <a:solidFill>
                  <a:srgbClr val="526DB0">
                    <a:lumMod val="50000"/>
                  </a:srgbClr>
                </a:solidFill>
              </a:rPr>
              <a:t>млн </a:t>
            </a:r>
            <a:r>
              <a:rPr lang="ru-RU" sz="1200" b="1" dirty="0">
                <a:solidFill>
                  <a:srgbClr val="526DB0">
                    <a:lumMod val="50000"/>
                  </a:srgbClr>
                </a:solidFill>
              </a:rPr>
              <a:t>руб.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EBITDA</a:t>
            </a:r>
            <a:endParaRPr lang="ru-RU" sz="11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205107" y="3577931"/>
            <a:ext cx="1117614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53,5</a:t>
            </a: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EBITDA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, %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424178" y="3558702"/>
            <a:ext cx="1106393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1,22</a:t>
            </a: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200" b="1" dirty="0">
                <a:solidFill>
                  <a:schemeClr val="accent3">
                    <a:lumMod val="50000"/>
                  </a:schemeClr>
                </a:solidFill>
              </a:rPr>
              <a:t>PI</a:t>
            </a: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450249" y="2257023"/>
            <a:ext cx="8353425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05107" y="215919"/>
            <a:ext cx="378789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Калужская область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8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01529"/>
              </p:ext>
            </p:extLst>
          </p:nvPr>
        </p:nvGraphicFramePr>
        <p:xfrm>
          <a:off x="484909" y="786640"/>
          <a:ext cx="8433460" cy="582758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483168"/>
                <a:gridCol w="1358490"/>
                <a:gridCol w="1517753"/>
                <a:gridCol w="1424831"/>
                <a:gridCol w="1271457"/>
                <a:gridCol w="1377761"/>
              </a:tblGrid>
              <a:tr h="583570">
                <a:tc>
                  <a:txBody>
                    <a:bodyPr/>
                    <a:lstStyle/>
                    <a:p>
                      <a:pPr marL="0" marR="0" indent="0" algn="ctr" defTabSz="1006846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Налог</a:t>
                      </a:r>
                    </a:p>
                  </a:txBody>
                  <a:tcPr marL="76655" marR="76655" marT="40325" marB="40325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6846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Реестр  инвестиционных проектов</a:t>
                      </a:r>
                    </a:p>
                  </a:txBody>
                  <a:tcPr marL="76655" marR="76655" marT="40325" marB="40325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6846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ТОСЭР</a:t>
                      </a:r>
                    </a:p>
                  </a:txBody>
                  <a:tcPr marL="76655" marR="76655" marT="40325" marB="40325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6846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ОЭЗ</a:t>
                      </a:r>
                    </a:p>
                  </a:txBody>
                  <a:tcPr marL="76655" marR="76655" marT="40325" marB="40325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6846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СПИК</a:t>
                      </a:r>
                    </a:p>
                  </a:txBody>
                  <a:tcPr marL="76655" marR="76655" marT="40325" marB="40325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6846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РИП</a:t>
                      </a:r>
                    </a:p>
                  </a:txBody>
                  <a:tcPr marL="76655" marR="76655" marT="40325" marB="40325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2177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dirty="0"/>
                    </a:p>
                  </a:txBody>
                  <a:tcPr marL="76655" marR="76655" marT="40325" marB="40325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</a:t>
                      </a:r>
                      <a:r>
                        <a:rPr lang="ru-RU" sz="11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%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ru-RU" sz="11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2 %</a:t>
                      </a:r>
                      <a:r>
                        <a:rPr lang="ru-RU" sz="11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ru-RU" sz="1100" baseline="0" dirty="0" smtClean="0">
                          <a:effectLst/>
                          <a:latin typeface="+mn-lt"/>
                        </a:rPr>
                        <a:t>с 2025 года)</a:t>
                      </a:r>
                      <a:endParaRPr lang="ru-RU" sz="1100" dirty="0">
                        <a:effectLst/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D7F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0%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в течение 5 лет</a:t>
                      </a:r>
                      <a:endParaRPr lang="ru-RU" sz="1100" dirty="0">
                        <a:effectLst/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D7F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</a:t>
                      </a:r>
                      <a:r>
                        <a:rPr lang="ru-RU" sz="11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%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ru-RU" sz="11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2 % </a:t>
                      </a:r>
                      <a:r>
                        <a:rPr lang="ru-RU" sz="1100" baseline="0" dirty="0" smtClean="0">
                          <a:effectLst/>
                          <a:latin typeface="+mn-lt"/>
                        </a:rPr>
                        <a:t>с 2025 года)</a:t>
                      </a:r>
                      <a:endParaRPr lang="ru-RU" sz="1100" dirty="0" smtClean="0">
                        <a:effectLst/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D7F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0 %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D7F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0 %</a:t>
                      </a:r>
                    </a:p>
                    <a:p>
                      <a:pPr marL="0" marR="0" indent="0" algn="ctr" defTabSz="1006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effectLst/>
                          <a:latin typeface="+mn-lt"/>
                        </a:rPr>
                        <a:t>до 01.01.2027 либо</a:t>
                      </a:r>
                      <a:r>
                        <a:rPr lang="ru-RU" sz="1100" b="0" baseline="0" dirty="0" smtClean="0">
                          <a:effectLst/>
                          <a:latin typeface="+mn-lt"/>
                        </a:rPr>
                        <a:t>                           до 01.01.2029 </a:t>
                      </a:r>
                      <a:r>
                        <a:rPr lang="ru-RU" sz="1100" b="0" dirty="0" smtClean="0">
                          <a:effectLst/>
                          <a:latin typeface="+mn-lt"/>
                        </a:rPr>
                        <a:t>в зависимости</a:t>
                      </a:r>
                      <a:r>
                        <a:rPr lang="ru-RU" sz="11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0" dirty="0" smtClean="0">
                          <a:effectLst/>
                          <a:latin typeface="+mn-lt"/>
                        </a:rPr>
                        <a:t>от объема инвестиций</a:t>
                      </a:r>
                      <a:endParaRPr lang="ru-RU" sz="11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D7F4">
                        <a:alpha val="20000"/>
                      </a:srgbClr>
                    </a:solidFill>
                  </a:tcPr>
                </a:tc>
              </a:tr>
              <a:tr h="727977">
                <a:tc row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dirty="0"/>
                    </a:p>
                  </a:txBody>
                  <a:tcPr marL="76655" marR="76655" marT="40325" marB="40325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13,5 %*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</a:rPr>
                        <a:t>на срок от</a:t>
                      </a:r>
                      <a:r>
                        <a:rPr lang="ru-RU" sz="1100" b="0" baseline="0" dirty="0" smtClean="0">
                          <a:effectLst/>
                          <a:latin typeface="+mn-lt"/>
                        </a:rPr>
                        <a:t> 1 до 4 </a:t>
                      </a:r>
                      <a:r>
                        <a:rPr lang="ru-RU" sz="1100" b="0" dirty="0" smtClean="0">
                          <a:effectLst/>
                          <a:latin typeface="+mn-lt"/>
                        </a:rPr>
                        <a:t> лет в зависимости</a:t>
                      </a:r>
                      <a:r>
                        <a:rPr lang="ru-RU" sz="11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0" dirty="0" smtClean="0">
                          <a:effectLst/>
                          <a:latin typeface="+mn-lt"/>
                        </a:rPr>
                        <a:t>от объема инвестиций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*действует до</a:t>
                      </a:r>
                      <a:r>
                        <a:rPr lang="ru-RU" sz="1100" baseline="0" dirty="0" smtClean="0">
                          <a:effectLst/>
                          <a:latin typeface="+mn-lt"/>
                        </a:rPr>
                        <a:t> 01.01.2023 г.</a:t>
                      </a:r>
                      <a:endParaRPr lang="ru-RU" sz="1100" dirty="0">
                        <a:effectLst/>
                        <a:latin typeface="+mn-lt"/>
                      </a:endParaRPr>
                    </a:p>
                  </a:txBody>
                  <a:tcPr marL="76655" marR="76655" marT="40325" marB="403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B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0%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в течение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первых 5 лет</a:t>
                      </a:r>
                      <a:endParaRPr lang="ru-RU" sz="1100" dirty="0">
                        <a:effectLst/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BF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0%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</a:rPr>
                        <a:t>с 1-го по 10-й годы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9%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</a:rPr>
                        <a:t>с 11-го по 15-й годы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400" dirty="0" smtClean="0">
                        <a:effectLst/>
                        <a:latin typeface="+mn-lt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13,5%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</a:rPr>
                        <a:t>с 16-го года</a:t>
                      </a: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BFE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marL="0" marR="0" indent="0" algn="ctr" defTabSz="1006846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10 %</a:t>
                      </a:r>
                      <a:endParaRPr lang="ru-RU" sz="11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BF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1006846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13,5 %</a:t>
                      </a:r>
                      <a:endParaRPr lang="ru-RU" sz="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</a:rPr>
                        <a:t>до 01.01.2027  либо</a:t>
                      </a:r>
                      <a:r>
                        <a:rPr lang="ru-RU" sz="1100" b="0" baseline="0" dirty="0" smtClean="0">
                          <a:effectLst/>
                          <a:latin typeface="+mn-lt"/>
                        </a:rPr>
                        <a:t>                           до 01.01.2029 </a:t>
                      </a:r>
                      <a:r>
                        <a:rPr lang="ru-RU" sz="1100" b="0" dirty="0" smtClean="0">
                          <a:effectLst/>
                          <a:latin typeface="+mn-lt"/>
                        </a:rPr>
                        <a:t>зависимости</a:t>
                      </a:r>
                      <a:r>
                        <a:rPr lang="ru-RU" sz="11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0" dirty="0" smtClean="0">
                          <a:effectLst/>
                          <a:latin typeface="+mn-lt"/>
                        </a:rPr>
                        <a:t>от объема инвестиций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BFE"/>
                    </a:solidFill>
                  </a:tcPr>
                </a:tc>
              </a:tr>
              <a:tr h="594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10%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в течение следующих 5 лет</a:t>
                      </a:r>
                      <a:endParaRPr lang="ru-RU" sz="1100" dirty="0">
                        <a:effectLst/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B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012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dirty="0"/>
                    </a:p>
                  </a:txBody>
                  <a:tcPr marL="76655" marR="76655" marT="40325" marB="40325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освобождение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от 1 до 3 лет в зависимости от объема инвестиций</a:t>
                      </a:r>
                      <a:endParaRPr lang="ru-RU" sz="1100" dirty="0">
                        <a:effectLst/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0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0 %   </a:t>
                      </a:r>
                      <a:r>
                        <a:rPr lang="ru-RU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- </a:t>
                      </a:r>
                      <a:r>
                        <a:rPr lang="ru-RU" sz="1100" dirty="0" smtClean="0">
                          <a:effectLst/>
                          <a:latin typeface="+mn-lt"/>
                        </a:rPr>
                        <a:t>в течение   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           первых 5 лет;</a:t>
                      </a:r>
                      <a:endParaRPr lang="ru-RU" sz="1100" dirty="0">
                        <a:effectLst/>
                        <a:latin typeface="+mn-lt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1,1% </a:t>
                      </a:r>
                      <a:r>
                        <a:rPr lang="ru-RU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- </a:t>
                      </a:r>
                      <a:r>
                        <a:rPr lang="ru-RU" sz="1100" dirty="0" smtClean="0">
                          <a:effectLst/>
                          <a:latin typeface="+mn-lt"/>
                        </a:rPr>
                        <a:t>с 6-го по 7-й 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           годы;</a:t>
                      </a:r>
                      <a:endParaRPr lang="ru-RU" sz="1100" dirty="0">
                        <a:effectLst/>
                        <a:latin typeface="+mn-lt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1,5% </a:t>
                      </a:r>
                      <a:r>
                        <a:rPr lang="ru-RU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- </a:t>
                      </a:r>
                      <a:r>
                        <a:rPr lang="ru-RU" sz="1100" dirty="0" smtClean="0">
                          <a:effectLst/>
                          <a:latin typeface="+mn-lt"/>
                        </a:rPr>
                        <a:t>с 8-го по 10 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           годы</a:t>
                      </a:r>
                      <a:endParaRPr lang="ru-RU" sz="1100" dirty="0">
                        <a:effectLst/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0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0%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в течение 10 лет</a:t>
                      </a:r>
                      <a:endParaRPr lang="ru-RU" sz="1100" dirty="0">
                        <a:effectLst/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0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освобождение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от 1 до 3 лет в зависимости от объема инвестиций</a:t>
                      </a: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0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освобождение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+mn-lt"/>
                        </a:rPr>
                        <a:t>от 1 до 3 лет в зависимости от объема инвестиций</a:t>
                      </a:r>
                      <a:endParaRPr lang="ru-RU" sz="1100" dirty="0" smtClean="0">
                        <a:effectLst/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0F6"/>
                    </a:solidFill>
                  </a:tcPr>
                </a:tc>
              </a:tr>
              <a:tr h="75121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dirty="0"/>
                    </a:p>
                  </a:txBody>
                  <a:tcPr marL="76655" marR="76655" marT="40325" marB="40325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нет льготы</a:t>
                      </a:r>
                      <a:endParaRPr lang="ru-RU" sz="11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нет льготы</a:t>
                      </a:r>
                      <a:endParaRPr lang="ru-RU" sz="11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0%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для отдельных видов транспорта в течение 10 лет</a:t>
                      </a:r>
                      <a:endParaRPr lang="ru-RU" sz="1100" dirty="0">
                        <a:effectLst/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6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нет льготы</a:t>
                      </a: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нет льготы</a:t>
                      </a:r>
                      <a:endParaRPr lang="ru-RU" sz="11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5780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dirty="0"/>
                    </a:p>
                  </a:txBody>
                  <a:tcPr marL="76655" marR="76655" marT="40325" marB="40325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нет льготы</a:t>
                      </a:r>
                      <a:endParaRPr lang="ru-RU" sz="11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0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0%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в г. Сосенский</a:t>
                      </a:r>
                      <a:endParaRPr lang="ru-RU" sz="1100" dirty="0">
                        <a:effectLst/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0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0%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в течение 5 лет</a:t>
                      </a:r>
                      <a:endParaRPr lang="ru-RU" sz="1100" dirty="0">
                        <a:effectLst/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0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6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нет льготы</a:t>
                      </a: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0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нет льготы</a:t>
                      </a:r>
                      <a:endParaRPr lang="ru-RU" sz="11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76655" marR="76655" marT="40325" marB="403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0F6"/>
                    </a:solidFill>
                  </a:tcPr>
                </a:tc>
              </a:tr>
            </a:tbl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569749" y="4175211"/>
            <a:ext cx="1352768" cy="10550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8297" tIns="39149" rIns="78297" bIns="3914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 на имущество организаций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69749" y="5293953"/>
            <a:ext cx="1352768" cy="6925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8297" tIns="39149" rIns="78297" bIns="3914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Транспортный налог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49989" y="1526599"/>
            <a:ext cx="498950" cy="24114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lIns="78297" tIns="39149" rIns="78297" bIns="3914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 на прибыль организаций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115988" y="2826512"/>
            <a:ext cx="786769" cy="1197966"/>
          </a:xfrm>
          <a:prstGeom prst="roundRect">
            <a:avLst/>
          </a:prstGeom>
          <a:solidFill>
            <a:srgbClr val="ECFBFE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lIns="78297" tIns="39149" rIns="78297" bIns="3914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Региональный бюджет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135748" y="1485028"/>
            <a:ext cx="786769" cy="1190751"/>
          </a:xfrm>
          <a:prstGeom prst="roundRect">
            <a:avLst/>
          </a:prstGeom>
          <a:solidFill>
            <a:srgbClr val="ECFBFE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lIns="78297" tIns="39149" rIns="78297" bIns="3914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бюджет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69749" y="6050213"/>
            <a:ext cx="1352768" cy="5173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8297" tIns="39149" rIns="78297" bIns="3914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Земельный налог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14324" y="172522"/>
            <a:ext cx="507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МЕРЫ ГОСУДАРСТВЕННОЙ ПОДДЕРЖКИ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5107" y="215919"/>
            <a:ext cx="3787891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Калужская область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15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4325" y="172522"/>
            <a:ext cx="293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КОНТАКТЫ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7" y="2477711"/>
            <a:ext cx="9144003" cy="234315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lIns="72000" tIns="72000" rIns="72000" bIns="72000">
            <a:noAutofit/>
          </a:bodyPr>
          <a:lstStyle/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3" y="2477711"/>
            <a:ext cx="914400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4820861"/>
            <a:ext cx="914400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644309"/>
              </p:ext>
            </p:extLst>
          </p:nvPr>
        </p:nvGraphicFramePr>
        <p:xfrm>
          <a:off x="2089439" y="2681538"/>
          <a:ext cx="6610349" cy="1968116"/>
        </p:xfrm>
        <a:graphic>
          <a:graphicData uri="http://schemas.openxmlformats.org/drawingml/2006/table">
            <a:tbl>
              <a:tblPr bandRow="1">
                <a:tableStyleId>{8FD4443E-F989-4FC4-A0C8-D5A2AF1F390B}</a:tableStyleId>
              </a:tblPr>
              <a:tblGrid>
                <a:gridCol w="20002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100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64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Инициатор проекта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108000" marT="36000" marB="36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Калужская</a:t>
                      </a:r>
                      <a:r>
                        <a:rPr lang="ru-RU" sz="14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область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05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Контактные  данные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108000" marT="36000" marB="36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Гапонова Екатерина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Руководитель</a:t>
                      </a:r>
                      <a:r>
                        <a:rPr lang="ru-RU" sz="1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направления по работе с инвесторами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ГАУ «АРРКО»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Тел</a:t>
                      </a:r>
                      <a:r>
                        <a:rPr lang="ru-RU" sz="1400" kern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kern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400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+ 7 (915) 892 22 02</a:t>
                      </a:r>
                      <a:endParaRPr lang="ru-RU" sz="1400" kern="1200" baseline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e</a:t>
                      </a: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en-US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mail</a:t>
                      </a:r>
                      <a:r>
                        <a:rPr lang="en-US" sz="1400" kern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 </a:t>
                      </a:r>
                      <a:r>
                        <a:rPr lang="en-AU" sz="1400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kg@arrko.ru</a:t>
                      </a:r>
                      <a:endParaRPr lang="ru-RU" sz="1400" kern="1200" baseline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investkaluga.com</a:t>
                      </a:r>
                      <a:r>
                        <a:rPr lang="en-AU" sz="1400" dirty="0" smtClean="0"/>
                        <a:t>/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89" y="2919190"/>
            <a:ext cx="890810" cy="89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818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XKasBbkUyno4HtC4UCu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1GIfq90EabiZXEcJwuv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1kGiSfSmE6HwKvhxclwh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YEblKkEWxSmMS1W1Xm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JitTwFdsUiUPjOBDWSsm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Yy6iNPMJEmiEr0_qtNKv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TXSSwCU00a7SIqFp7nP8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VLFdjAkA0e6XovsX12j.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PAU3dKQdEasAUhuNBfoY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EtkTVwy30.hVjvC_eKG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BoXAl0Oc0qjH.QnI_gqG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LnDoZayUqGUoTNWF91K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hSBQToDfk27MU0WjAkNq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hluksM8UG786FXIhVnd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c5sJPnnEeWrhihNCk24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_SZPHYcwkGFHotVPwAhi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5f8nwfcEGhLGSoZwtM1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aS.Ww2zEKOmsK2P2XG9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nnHjHjjECkHby5t39o1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NWM1rB.ckyQzBM8RKi6Eg"/>
</p:tagLst>
</file>

<file path=ppt/theme/theme1.xml><?xml version="1.0" encoding="utf-8"?>
<a:theme xmlns:a="http://schemas.openxmlformats.org/drawingml/2006/main" name="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HeliosCond">
      <a:majorFont>
        <a:latin typeface="HeliosCond"/>
        <a:ea typeface=""/>
        <a:cs typeface=""/>
      </a:majorFont>
      <a:minorFont>
        <a:latin typeface="HeliosC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3276</TotalTime>
  <Words>898</Words>
  <Application>Microsoft Office PowerPoint</Application>
  <PresentationFormat>Экран (4:3)</PresentationFormat>
  <Paragraphs>215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_Entypo</vt:lpstr>
      <vt:lpstr>Calibri</vt:lpstr>
      <vt:lpstr>Myriad Pro Cond</vt:lpstr>
      <vt:lpstr>Times New Roman</vt:lpstr>
      <vt:lpstr>Tahoma</vt:lpstr>
      <vt:lpstr>HeliosCond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</dc:creator>
  <cp:lastModifiedBy>Симачев Дмитрий Александрович</cp:lastModifiedBy>
  <cp:revision>161</cp:revision>
  <cp:lastPrinted>2020-03-12T13:36:58Z</cp:lastPrinted>
  <dcterms:created xsi:type="dcterms:W3CDTF">2020-02-13T13:38:48Z</dcterms:created>
  <dcterms:modified xsi:type="dcterms:W3CDTF">2020-03-27T11:16:27Z</dcterms:modified>
</cp:coreProperties>
</file>