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0" r:id="rId6"/>
    <p:sldId id="262" r:id="rId7"/>
    <p:sldId id="258" r:id="rId8"/>
    <p:sldId id="273" r:id="rId9"/>
    <p:sldId id="275" r:id="rId10"/>
  </p:sldIdLst>
  <p:sldSz cx="9144000" cy="6858000" type="screen4x3"/>
  <p:notesSz cx="6797675" cy="9926638"/>
  <p:embeddedFontLst>
    <p:embeddedFont>
      <p:font typeface="_Entypo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yriad Pro Cond" panose="020B050603040302020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HeliosCond" panose="04000500000000000000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7" userDrawn="1">
          <p15:clr>
            <a:srgbClr val="A4A3A4"/>
          </p15:clr>
        </p15:guide>
        <p15:guide id="2" pos="2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DC0"/>
    <a:srgbClr val="820000"/>
    <a:srgbClr val="263354"/>
    <a:srgbClr val="405252"/>
    <a:srgbClr val="3B3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234" y="-240"/>
      </p:cViewPr>
      <p:guideLst>
        <p:guide orient="horz" pos="1207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6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9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8.png"/><Relationship Id="rId8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4760"/>
            <a:ext cx="9144000" cy="67324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0870" y="2864534"/>
            <a:ext cx="5857875" cy="418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СТРОИТЕЛЬСТВО ЗАВОДА ПО ПРОИЗВОДСТВУ ЦЕМЕНТА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(1-я очередь)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067" y="5569766"/>
            <a:ext cx="8489483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966" y="5689402"/>
            <a:ext cx="5157265" cy="3276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Инициатор проекта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ООО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«»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1345" y="4845532"/>
            <a:ext cx="2305052" cy="5584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3997" y="5687496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Калужская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область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91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62679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5079" y="970687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i="1" dirty="0">
                <a:solidFill>
                  <a:srgbClr val="820000"/>
                </a:solidFill>
              </a:rPr>
              <a:t>МАКЕТ  ИНВЕСТИЦИОННОГО 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40470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РЕЗЮМЕ ПРОЕКТА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0053" y="876022"/>
            <a:ext cx="4231168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КЛЮЧЕВЫЕ ПОКАЗАТЕЛИ ПРОЕКТА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3132" y="4933771"/>
            <a:ext cx="4381915" cy="138629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17,0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млрд.руб. – потребность в инвестициях</a:t>
            </a: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Форма инвестиций: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кредит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млрд.руб. на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лет со ставкой не более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8.5%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в рублях.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133" y="4933770"/>
            <a:ext cx="437689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ПОТРЕБНОСТЬ В ИНВЕСТИЦИЯХ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3133" y="886896"/>
            <a:ext cx="4447221" cy="169497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завод по производству цемента.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продукты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цемент.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Мощность: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2,5 млн тонн в год.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134" y="876022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3" y="922838"/>
            <a:ext cx="317019" cy="317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07" y="4970271"/>
            <a:ext cx="347502" cy="3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66" y="925909"/>
            <a:ext cx="317019" cy="3109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8958" y="2826327"/>
            <a:ext cx="4447221" cy="196914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38 %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заемные средства;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62 % - уже вложенные средства;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664" y="2846900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СТРУКТУРА ИНВЕСТИЦИИ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8" y="2889695"/>
            <a:ext cx="317019" cy="31701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8176"/>
              </p:ext>
            </p:extLst>
          </p:nvPr>
        </p:nvGraphicFramePr>
        <p:xfrm>
          <a:off x="4863759" y="1285323"/>
          <a:ext cx="4217462" cy="4806146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286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07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618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Текущий статус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Строительство законсервировано, идет поиск инвестора</a:t>
                      </a:r>
                    </a:p>
                    <a:p>
                      <a:pPr algn="l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Готовность 55%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Ежегодная выручка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9,7 млрд 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Общий объем инвестиций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44,4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EBITDA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2,2</a:t>
                      </a:r>
                      <a:r>
                        <a:rPr lang="en-US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 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Рентабельность </a:t>
                      </a:r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EBITDA,</a:t>
                      </a:r>
                      <a:r>
                        <a:rPr lang="en-US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23,0</a:t>
                      </a:r>
                      <a:r>
                        <a:rPr lang="en-US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NPV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5,4 млрд 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IRR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17%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PI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1,05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дисконтирования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12,5%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окупаемости</a:t>
                      </a:r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(DPBP)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 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 планирования проекта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строительства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05497"/>
            <a:ext cx="9144000" cy="377197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lIns="108000" tIns="108000" rIns="324000" bIns="108000">
            <a:noAutofit/>
          </a:bodyPr>
          <a:lstStyle/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новый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завод по производству цемента.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Планируемый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ввода в эксплуатацию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2020 год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степень готовности объектов составляет 55%:</a:t>
            </a:r>
          </a:p>
          <a:p>
            <a:pPr marL="536575" indent="-268288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готовность 90% - воздушная высоковольтная линия 110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 39 км) и подстанция 110/10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готовность 60% - подъездная автодорога с двусторонним движением с присоединением к федеральной трассе M-3 (12 км); </a:t>
            </a:r>
          </a:p>
          <a:p>
            <a:pPr marL="536575" indent="-268288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готовность 50% - подъездная железнодорожная ветка с присоединением к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ж/д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станции «Пробуждение» Московской железной дороги;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готовность 15% - газораспределительная станция с подающим газопроводом (8 км)</a:t>
            </a:r>
          </a:p>
          <a:p>
            <a:pPr marL="268287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en-US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Проектом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предполагается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завершение строительства основных и вспомогательных производственных зданий и сооружений, административных и складских помещений и инфраструктуры; приобретение и монтаж оборудования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потребители продукции проекта –расположенные на территории Центрального федерального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округа предприятия, занятые в отрасли строительства.</a:t>
            </a: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5" y="172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1830573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577476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215912" y="848796"/>
            <a:ext cx="2747539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" y="925828"/>
            <a:ext cx="426070" cy="4260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7621" y="848795"/>
            <a:ext cx="2255830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Местонахождение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Калужская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область, 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</a:rPr>
              <a:t>Думиничский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район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3178708" y="848797"/>
            <a:ext cx="2586771" cy="870946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1072" y="848795"/>
            <a:ext cx="2094407" cy="69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Отрасль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цементная промышленность 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67" y="912566"/>
            <a:ext cx="307472" cy="307472"/>
          </a:xfrm>
          <a:prstGeom prst="rect">
            <a:avLst/>
          </a:prstGeom>
        </p:spPr>
      </p:pic>
      <p:sp>
        <p:nvSpPr>
          <p:cNvPr id="40" name="Пятиугольник 39"/>
          <p:cNvSpPr/>
          <p:nvPr/>
        </p:nvSpPr>
        <p:spPr>
          <a:xfrm>
            <a:off x="5984191" y="848796"/>
            <a:ext cx="2933306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73100" y="848795"/>
            <a:ext cx="2444397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Создание нового производства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15" y="885916"/>
            <a:ext cx="369680" cy="369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6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204070" y="794020"/>
            <a:ext cx="8932609" cy="5853643"/>
            <a:chOff x="204070" y="794020"/>
            <a:chExt cx="8932609" cy="585364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539" y="1847596"/>
              <a:ext cx="5230445" cy="4800067"/>
            </a:xfrm>
            <a:prstGeom prst="rect">
              <a:avLst/>
            </a:prstGeom>
          </p:spPr>
        </p:pic>
        <p:grpSp>
          <p:nvGrpSpPr>
            <p:cNvPr id="52" name="Группа 51"/>
            <p:cNvGrpSpPr/>
            <p:nvPr/>
          </p:nvGrpSpPr>
          <p:grpSpPr>
            <a:xfrm>
              <a:off x="204070" y="794020"/>
              <a:ext cx="4733777" cy="3679772"/>
              <a:chOff x="204070" y="794020"/>
              <a:chExt cx="4733777" cy="3679772"/>
            </a:xfrm>
          </p:grpSpPr>
          <p:pic>
            <p:nvPicPr>
              <p:cNvPr id="60" name="Рисунок 59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070" y="794020"/>
                <a:ext cx="3817735" cy="1951860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593" y="1847596"/>
                <a:ext cx="2723455" cy="2238966"/>
              </a:xfrm>
              <a:prstGeom prst="rect">
                <a:avLst/>
              </a:prstGeom>
            </p:spPr>
          </p:pic>
          <p:sp>
            <p:nvSpPr>
              <p:cNvPr id="62" name="Овал 61"/>
              <p:cNvSpPr/>
              <p:nvPr>
                <p:custDataLst>
                  <p:tags r:id="rId3"/>
                </p:custDataLst>
              </p:nvPr>
            </p:nvSpPr>
            <p:spPr>
              <a:xfrm>
                <a:off x="3997149" y="2579364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>
                <p:custDataLst>
                  <p:tags r:id="rId4"/>
                </p:custDataLst>
              </p:nvPr>
            </p:nvSpPr>
            <p:spPr>
              <a:xfrm>
                <a:off x="3873131" y="2756132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>
                <p:custDataLst>
                  <p:tags r:id="rId5"/>
                </p:custDataLst>
              </p:nvPr>
            </p:nvSpPr>
            <p:spPr>
              <a:xfrm>
                <a:off x="3634728" y="2820805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>
                <p:custDataLst>
                  <p:tags r:id="rId6"/>
                </p:custDataLst>
              </p:nvPr>
            </p:nvSpPr>
            <p:spPr>
              <a:xfrm>
                <a:off x="3238613" y="3527811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>
                <p:custDataLst>
                  <p:tags r:id="rId7"/>
                </p:custDataLst>
              </p:nvPr>
            </p:nvSpPr>
            <p:spPr>
              <a:xfrm>
                <a:off x="3076422" y="2934743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>
                <p:custDataLst>
                  <p:tags r:id="rId8"/>
                </p:custDataLst>
              </p:nvPr>
            </p:nvSpPr>
            <p:spPr>
              <a:xfrm>
                <a:off x="2954067" y="2685410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>
                <p:custDataLst>
                  <p:tags r:id="rId9"/>
                </p:custDataLst>
              </p:nvPr>
            </p:nvSpPr>
            <p:spPr>
              <a:xfrm>
                <a:off x="3354672" y="2233664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69522" y="2298337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>
                <p:custDataLst>
                  <p:tags r:id="rId11"/>
                </p:custDataLst>
              </p:nvPr>
            </p:nvSpPr>
            <p:spPr>
              <a:xfrm>
                <a:off x="2552731" y="2750083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>
                <p:custDataLst>
                  <p:tags r:id="rId12"/>
                </p:custDataLst>
              </p:nvPr>
            </p:nvSpPr>
            <p:spPr>
              <a:xfrm>
                <a:off x="2707554" y="2981565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>
                <p:custDataLst>
                  <p:tags r:id="rId13"/>
                </p:custDataLst>
              </p:nvPr>
            </p:nvSpPr>
            <p:spPr>
              <a:xfrm>
                <a:off x="2484229" y="3192598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>
                <p:custDataLst>
                  <p:tags r:id="rId14"/>
                </p:custDataLst>
              </p:nvPr>
            </p:nvSpPr>
            <p:spPr>
              <a:xfrm>
                <a:off x="2419556" y="3439864"/>
                <a:ext cx="64673" cy="6467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629342" y="2284953"/>
                <a:ext cx="6222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Ярославль</a:t>
                </a:r>
              </a:p>
            </p:txBody>
          </p:sp>
          <p:sp>
            <p:nvSpPr>
              <p:cNvPr id="75" name="TextBox 7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994768" y="2486129"/>
                <a:ext cx="59984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Кострома</a:t>
                </a:r>
              </a:p>
            </p:txBody>
          </p:sp>
          <p:sp>
            <p:nvSpPr>
              <p:cNvPr id="76" name="TextBox 7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391205" y="2944009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Рязань</a:t>
                </a:r>
              </a:p>
            </p:txBody>
          </p:sp>
          <p:sp>
            <p:nvSpPr>
              <p:cNvPr id="77" name="TextBox 7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037074" y="3237885"/>
                <a:ext cx="4892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Липецк</a:t>
                </a:r>
              </a:p>
            </p:txBody>
          </p:sp>
          <p:sp>
            <p:nvSpPr>
              <p:cNvPr id="78" name="TextBox 7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547663" y="3505597"/>
                <a:ext cx="5549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Воронеж</a:t>
                </a:r>
              </a:p>
            </p:txBody>
          </p:sp>
          <p:sp>
            <p:nvSpPr>
              <p:cNvPr id="79" name="TextBox 78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246233" y="3428658"/>
                <a:ext cx="4956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Тамбов</a:t>
                </a: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178972" y="2039208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Тверь</a:t>
                </a:r>
              </a:p>
            </p:txBody>
          </p:sp>
          <p:sp>
            <p:nvSpPr>
              <p:cNvPr id="81" name="TextBox 8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72926" y="2104673"/>
                <a:ext cx="5838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Смоленск</a:t>
                </a: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159760" y="2640479"/>
                <a:ext cx="4732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Брянск</a:t>
                </a:r>
              </a:p>
            </p:txBody>
          </p:sp>
          <p:sp>
            <p:nvSpPr>
              <p:cNvPr id="83" name="TextBox 8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670600" y="2675940"/>
                <a:ext cx="4587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Калуга</a:t>
                </a:r>
              </a:p>
            </p:txBody>
          </p:sp>
          <p:sp>
            <p:nvSpPr>
              <p:cNvPr id="84" name="TextBox 83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3071364" y="2828945"/>
                <a:ext cx="3706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Тула</a:t>
                </a:r>
              </a:p>
            </p:txBody>
          </p:sp>
          <p:sp>
            <p:nvSpPr>
              <p:cNvPr id="85" name="TextBox 84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3634728" y="2759095"/>
                <a:ext cx="6094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Владимир</a:t>
                </a:r>
              </a:p>
            </p:txBody>
          </p:sp>
          <p:sp>
            <p:nvSpPr>
              <p:cNvPr id="86" name="TextBox 85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3878310" y="2652958"/>
                <a:ext cx="5437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Иваново</a:t>
                </a:r>
              </a:p>
            </p:txBody>
          </p:sp>
          <p:sp>
            <p:nvSpPr>
              <p:cNvPr id="87" name="TextBox 8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2550198" y="2991752"/>
                <a:ext cx="3898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Орёл</a:t>
                </a:r>
              </a:p>
            </p:txBody>
          </p:sp>
          <p:sp>
            <p:nvSpPr>
              <p:cNvPr id="88" name="TextBox 8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128297" y="3088537"/>
                <a:ext cx="4154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Курск</a:t>
                </a:r>
              </a:p>
            </p:txBody>
          </p:sp>
          <p:sp>
            <p:nvSpPr>
              <p:cNvPr id="89" name="TextBox 88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994701" y="3247243"/>
                <a:ext cx="5741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Myriad Pro Cond" pitchFamily="34" charset="0"/>
                  </a:rPr>
                  <a:t>Белгород</a:t>
                </a:r>
              </a:p>
            </p:txBody>
          </p:sp>
          <p:sp>
            <p:nvSpPr>
              <p:cNvPr id="90" name="Овал 89"/>
              <p:cNvSpPr/>
              <p:nvPr>
                <p:custDataLst>
                  <p:tags r:id="rId31"/>
                </p:custDataLst>
              </p:nvPr>
            </p:nvSpPr>
            <p:spPr>
              <a:xfrm>
                <a:off x="1953393" y="1489338"/>
                <a:ext cx="2984454" cy="298445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1" name="Прямая соединительная линия 90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976624" y="1982871"/>
                <a:ext cx="1199276" cy="1796559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984935" y="1519346"/>
                <a:ext cx="2191473" cy="46352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Овал 92"/>
              <p:cNvSpPr/>
              <p:nvPr/>
            </p:nvSpPr>
            <p:spPr>
              <a:xfrm>
                <a:off x="2934571" y="2659953"/>
                <a:ext cx="105536" cy="10974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3195244" y="2605130"/>
                <a:ext cx="246734" cy="158459"/>
              </a:xfrm>
              <a:prstGeom prst="rect">
                <a:avLst/>
              </a:prstGeom>
              <a:solidFill>
                <a:srgbClr val="BCBD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6710601" y="1044300"/>
              <a:ext cx="2426078" cy="1104726"/>
              <a:chOff x="3114582" y="1489132"/>
              <a:chExt cx="2426078" cy="110472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3358652" y="1489132"/>
                <a:ext cx="21820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более </a:t>
                </a:r>
                <a:r>
                  <a:rPr lang="ru-RU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ru-RU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трлн</a:t>
                </a:r>
                <a:r>
                  <a:rPr lang="ru-RU" sz="2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руб.</a:t>
                </a:r>
                <a:endParaRPr lang="en-US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3114582" y="2162971"/>
                <a:ext cx="223166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объем инвестиций </a:t>
                </a:r>
              </a:p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с </a:t>
                </a:r>
                <a:r>
                  <a:rPr lang="en-US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2006</a:t>
                </a:r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года</a:t>
                </a: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5228928" y="1044300"/>
              <a:ext cx="1616879" cy="1274003"/>
              <a:chOff x="605884" y="2717162"/>
              <a:chExt cx="1616879" cy="1274003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783381" y="2717162"/>
                <a:ext cx="12618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212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605884" y="3391001"/>
                <a:ext cx="1616879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инвестиционных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проектов</a:t>
                </a:r>
              </a:p>
              <a:p>
                <a:pPr algn="ctr"/>
                <a:r>
                  <a:rPr lang="ru-RU" sz="11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реализуется</a:t>
                </a:r>
                <a:endPara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" y="172522"/>
            <a:ext cx="585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МЕСТОПОЛОЖЕНИЕ ПРОЕКТА,  ГРАФИК РЕАЛИЗАЦИИ 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1864268" y="5506603"/>
            <a:ext cx="1905000" cy="986058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Приобретение и монтаж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необходимого технологического </a:t>
            </a:r>
            <a:r>
              <a:rPr lang="ru-RU" sz="1000" dirty="0" err="1" smtClean="0">
                <a:solidFill>
                  <a:schemeClr val="tx1"/>
                </a:solidFill>
              </a:rPr>
              <a:t>обрудования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tx1"/>
                </a:solidFill>
              </a:rPr>
              <a:t>Увеличение мощности инженерных сетей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Привлечение финансирования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3391350" y="4562002"/>
            <a:ext cx="1309734" cy="990264"/>
          </a:xfrm>
          <a:prstGeom prst="homePlate">
            <a:avLst>
              <a:gd name="adj" fmla="val 1569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Ввод в эксплуатацию завода.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Начало выпуска продукции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4825569" y="5557948"/>
            <a:ext cx="1020599" cy="656887"/>
          </a:xfrm>
          <a:prstGeom prst="homePlate">
            <a:avLst>
              <a:gd name="adj" fmla="val 1735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Выход на проектную мощность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171451" y="4134188"/>
            <a:ext cx="5888155" cy="5715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8821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8042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7263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ятиугольник 54"/>
          <p:cNvSpPr/>
          <p:nvPr/>
        </p:nvSpPr>
        <p:spPr>
          <a:xfrm>
            <a:off x="437064" y="4636686"/>
            <a:ext cx="1309734" cy="990264"/>
          </a:xfrm>
          <a:prstGeom prst="homePlate">
            <a:avLst>
              <a:gd name="adj" fmla="val 1569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Строительство основных и вспомогательных зданий и сооружений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6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01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ОБЗОР ОТРАСЛИ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14325" y="886897"/>
            <a:ext cx="8678673" cy="118002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реализация национального проекта «Жильё и городская среда»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близость крупного центра потребления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спроса на цемент на рынке ЦФО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4324" y="2262626"/>
            <a:ext cx="8678674" cy="13788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лет работы завода в 2 линии обеспечены запасами </a:t>
            </a:r>
            <a:r>
              <a:rPr lang="ru-RU" sz="105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Которьского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месторождения строительных известняков в </a:t>
            </a:r>
            <a:r>
              <a:rPr lang="ru-RU" sz="105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Думиничском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районе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Кадры: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 1 млн чел. проживает в регионе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 млн чел. – в радиусе 180 км 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 млн чел. – в радиусе 600 км (26% населения России)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55821"/>
              </p:ext>
            </p:extLst>
          </p:nvPr>
        </p:nvGraphicFramePr>
        <p:xfrm>
          <a:off x="314323" y="4023270"/>
          <a:ext cx="8678673" cy="80570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416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2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2788">
                <a:tc>
                  <a:txBody>
                    <a:bodyPr/>
                    <a:lstStyle/>
                    <a:p>
                      <a:r>
                        <a:rPr lang="ru-RU" sz="105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Предприятия строительной отрасли ЦФО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079">
                <a:tc>
                  <a:txBody>
                    <a:bodyPr/>
                    <a:lstStyle/>
                    <a:p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079">
                <a:tc>
                  <a:txBody>
                    <a:bodyPr/>
                    <a:lstStyle/>
                    <a:p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4325" y="881357"/>
            <a:ext cx="8678674" cy="32352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КЛЮЧЕВЫЕ ФАКТОРЫ РОСТА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5" y="914277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14324" y="1973653"/>
            <a:ext cx="8678673" cy="32318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ОБЕСПЕЧЕННОСТЬ РЕСУРСАМИ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7" y="2011091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314323" y="3651058"/>
            <a:ext cx="8678673" cy="37220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ПОТЕНЦИАЛЬНЫЕ ПОТРЕБИТЕЛИ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9" y="3706704"/>
            <a:ext cx="236571" cy="25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8" y="4379978"/>
            <a:ext cx="8682038" cy="23637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МАРКЕТИНГОВЫЙ ПЛАН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708128"/>
            <a:ext cx="9144000" cy="165314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en-US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en-US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Калужская область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Субъекты ЦФО: Москва и Московская область, Калужская область, Смоленская область, Брянская область, Ярославская область, Курская область, Рязанская область, Воронежская область, Орловская область, Тверская область, Тульская область, Владимирская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область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540942"/>
            <a:ext cx="9144000" cy="179305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автомобильным транспортом – 65%;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железнодорожным транспортом – 35%;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отгрузка большей части продукции «навалом»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Предусмотрена отгрузка в мешки и мягкие контейнеры типа «</a:t>
            </a:r>
            <a:r>
              <a:rPr lang="ru-RU" sz="105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биг-бэг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708128"/>
            <a:ext cx="9144000" cy="3699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ГРУППЫ ПОТРЕБИТЕЛЕЙ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5" y="1758132"/>
            <a:ext cx="332905" cy="27996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0" y="3540942"/>
            <a:ext cx="9144000" cy="3699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КАНАЛЫ СБЫТА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0" y="3566049"/>
            <a:ext cx="329030" cy="3172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0" y="714374"/>
            <a:ext cx="9144000" cy="100619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печи завода – 8500 тонн клинкера в сутки. 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цемента – в пределах 3,5 миллиона тонн в год.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цемента марок </a:t>
            </a:r>
            <a:r>
              <a:rPr lang="ru-RU" sz="105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Cem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ru-RU" sz="105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Cem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II.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7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ПРЕДЛОЖЕНИЕ  ИНВЕСТОРУ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5470" y="886896"/>
            <a:ext cx="2143536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820000"/>
                </a:solidFill>
              </a:rPr>
              <a:t>17,0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млрд. 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потребность в финансировании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проекта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326" y="4787589"/>
            <a:ext cx="8505824" cy="150611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Долевое участие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325" y="4787588"/>
            <a:ext cx="8505828" cy="4050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УСЛОВИЯ УЧАСТИЯ В ПРОЕКТЕ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819391"/>
            <a:ext cx="341406" cy="3414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52271" y="2490630"/>
            <a:ext cx="201850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лет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простой срок окупаемости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 (PBP)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52271" y="3578205"/>
            <a:ext cx="229582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лет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дисконтированный срок окупаемости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4325" y="3591052"/>
            <a:ext cx="2206053" cy="493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17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внутренняя норма доходности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IRR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325" y="2504480"/>
            <a:ext cx="229261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5,4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млрд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чистая приведенная стоимость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NPV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6725" y="4604807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235758" y="2491800"/>
            <a:ext cx="144142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,2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млрд </a:t>
            </a:r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EBITDA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05107" y="3577931"/>
            <a:ext cx="75373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23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chemeClr val="accent3">
                    <a:lumMod val="50000"/>
                  </a:schemeClr>
                </a:solidFill>
              </a:rPr>
              <a:t>EBITDA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, 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131911" y="3593380"/>
            <a:ext cx="1111202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1,05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PI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50249" y="2257023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8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09851"/>
              </p:ext>
            </p:extLst>
          </p:nvPr>
        </p:nvGraphicFramePr>
        <p:xfrm>
          <a:off x="484909" y="786640"/>
          <a:ext cx="8427079" cy="582758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83168"/>
                <a:gridCol w="1358490"/>
                <a:gridCol w="1517753"/>
                <a:gridCol w="1424831"/>
                <a:gridCol w="1271457"/>
                <a:gridCol w="1371380"/>
              </a:tblGrid>
              <a:tr h="583570"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Налог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Реестр  инвестиционных проектов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ТОСЭР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ОЭЗ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СПИК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РИП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217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2 %</a:t>
                      </a:r>
                      <a:r>
                        <a:rPr lang="ru-RU" sz="1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с 2025 года)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5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2 % 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с 2025 года)</a:t>
                      </a:r>
                      <a:endParaRPr lang="ru-RU" sz="1100" dirty="0" smtClean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0 %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0 %</a:t>
                      </a:r>
                    </a:p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до 01.01.2027 либо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                          до 01.01.2029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в 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  <a:endParaRPr lang="ru-RU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</a:tr>
              <a:tr h="727977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13,5 %*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на срок от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1 до 4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 лет в 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*действует до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 01.01.2023 г.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первых 5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 1-го по 10-й годы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 11-го по 15-й годы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13,5%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 16-го года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  <a:endParaRPr lang="ru-RU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13,5 %</a:t>
                      </a:r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до 01.01.2027  либо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                          до 01.01.2029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</a:tr>
              <a:tr h="594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следующих 5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01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0 %   </a:t>
                      </a: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 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        первых 5 лет;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1,1% </a:t>
                      </a: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с 6-го по 7-й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        годы;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1,5% </a:t>
                      </a: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с 8-го по 10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        годы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10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  <a:endParaRPr lang="ru-RU" sz="1100" dirty="0" smtClean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</a:tr>
              <a:tr h="7512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для отдельных видов транспорта в течение 10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780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г. Сосенский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5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569749" y="4175211"/>
            <a:ext cx="1352768" cy="10550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организаций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9749" y="5293953"/>
            <a:ext cx="1352768" cy="692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Транспортный налог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9989" y="1526599"/>
            <a:ext cx="498950" cy="24114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прибыль организаций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15988" y="2826512"/>
            <a:ext cx="786769" cy="1197966"/>
          </a:xfrm>
          <a:prstGeom prst="roundRect">
            <a:avLst/>
          </a:prstGeom>
          <a:solidFill>
            <a:srgbClr val="ECFBFE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35748" y="1485028"/>
            <a:ext cx="786769" cy="1190751"/>
          </a:xfrm>
          <a:prstGeom prst="roundRect">
            <a:avLst/>
          </a:prstGeom>
          <a:solidFill>
            <a:srgbClr val="ECFBFE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бюджет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9749" y="6050213"/>
            <a:ext cx="1352768" cy="5173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налог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" y="172522"/>
            <a:ext cx="507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МЕРЫ ГОСУДАРСТВЕННОЙ ПОДДЕРЖКИ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" y="2477711"/>
            <a:ext cx="9144003" cy="23431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" y="247771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82086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77559"/>
              </p:ext>
            </p:extLst>
          </p:nvPr>
        </p:nvGraphicFramePr>
        <p:xfrm>
          <a:off x="2089439" y="2681538"/>
          <a:ext cx="6610349" cy="1968116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00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0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6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Инициатор проекта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Калужская</a:t>
                      </a:r>
                      <a:r>
                        <a:rPr lang="ru-RU" sz="14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Контактные  данные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Гапонова Екатерина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Руководитель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направления по работе с инвесторами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ГАУ «АРРКО»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Тел</a:t>
                      </a:r>
                      <a:r>
                        <a:rPr lang="ru-RU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4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+ 7 (915) 892 22 02</a:t>
                      </a:r>
                      <a:endParaRPr lang="ru-RU" sz="1400" kern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mail</a:t>
                      </a:r>
                      <a:r>
                        <a:rPr lang="en-US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en-AU" sz="14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kg@arrko.ru</a:t>
                      </a:r>
                      <a:endParaRPr lang="ru-RU" sz="1400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investkaluga.com</a:t>
                      </a:r>
                      <a:r>
                        <a:rPr lang="en-AU" sz="1400" dirty="0" smtClean="0"/>
                        <a:t>/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9" y="2919190"/>
            <a:ext cx="890810" cy="8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7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XKasBbkUyno4HtC4UC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GIfq90EabiZXEcJwu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kGiSfSmE6HwKvhxclw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YEblKkEWxSmMS1W1X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itTwFdsUiUPjOBDWSs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y6iNPMJEmiEr0_qtNK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SSwCU00a7SIqFp7nP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LFdjAkA0e6XovsX12j.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AU3dKQdEasAUhuNBfo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tkTVwy30.hVjvC_eKG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XAl0Oc0qjH.QnI_gq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LnDoZayUqGUoTNWF91K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SBQToDfk27MU0WjAkN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hluksM8UG786FXIhVn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c5sJPnnEeWrhihNCk2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SZPHYcwkGFHotVPwAh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aS.Ww2zEKOmsK2P2XG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nnHjHjjECkHby5t39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WM1rB.ckyQzBM8RKi6Eg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eliosCond">
      <a:majorFont>
        <a:latin typeface="HeliosCond"/>
        <a:ea typeface=""/>
        <a:cs typeface=""/>
      </a:majorFont>
      <a:minorFont>
        <a:latin typeface="HeliosC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3142</TotalTime>
  <Words>885</Words>
  <Application>Microsoft Office PowerPoint</Application>
  <PresentationFormat>Экран (4:3)</PresentationFormat>
  <Paragraphs>238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_Entypo</vt:lpstr>
      <vt:lpstr>Calibri</vt:lpstr>
      <vt:lpstr>Myriad Pro Cond</vt:lpstr>
      <vt:lpstr>Times New Roman</vt:lpstr>
      <vt:lpstr>Tahoma</vt:lpstr>
      <vt:lpstr>HeliosCond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Симачев Дмитрий Александрович</cp:lastModifiedBy>
  <cp:revision>169</cp:revision>
  <cp:lastPrinted>2020-03-19T11:14:38Z</cp:lastPrinted>
  <dcterms:created xsi:type="dcterms:W3CDTF">2020-02-13T13:38:48Z</dcterms:created>
  <dcterms:modified xsi:type="dcterms:W3CDTF">2020-03-27T11:23:19Z</dcterms:modified>
</cp:coreProperties>
</file>